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sldIdLst>
    <p:sldId id="256" r:id="rId2"/>
    <p:sldId id="268" r:id="rId3"/>
    <p:sldId id="259" r:id="rId4"/>
    <p:sldId id="267" r:id="rId5"/>
    <p:sldId id="270" r:id="rId6"/>
    <p:sldId id="271" r:id="rId7"/>
    <p:sldId id="257" r:id="rId8"/>
    <p:sldId id="261" r:id="rId9"/>
    <p:sldId id="273" r:id="rId10"/>
    <p:sldId id="275" r:id="rId11"/>
    <p:sldId id="276" r:id="rId12"/>
    <p:sldId id="280" r:id="rId13"/>
    <p:sldId id="264" r:id="rId14"/>
    <p:sldId id="282" r:id="rId15"/>
    <p:sldId id="266" r:id="rId16"/>
    <p:sldId id="284" r:id="rId17"/>
    <p:sldId id="288" r:id="rId18"/>
    <p:sldId id="290" r:id="rId19"/>
    <p:sldId id="277" r:id="rId20"/>
    <p:sldId id="278" r:id="rId21"/>
    <p:sldId id="287" r:id="rId22"/>
    <p:sldId id="285" r:id="rId23"/>
    <p:sldId id="289" r:id="rId24"/>
    <p:sldId id="283"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38" autoAdjust="0"/>
    <p:restoredTop sz="94660"/>
  </p:normalViewPr>
  <p:slideViewPr>
    <p:cSldViewPr snapToGrid="0">
      <p:cViewPr>
        <p:scale>
          <a:sx n="60" d="100"/>
          <a:sy n="60" d="100"/>
        </p:scale>
        <p:origin x="-1026" y="-2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0C528F-380F-42A7-B24F-DB076D86CADB}" type="datetimeFigureOut">
              <a:rPr lang="en-US" smtClean="0"/>
              <a:t>12/2/2015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712E34-A5AB-4D93-A03A-0299C14F84CC}" type="slidenum">
              <a:rPr lang="en-US" smtClean="0"/>
              <a:t>‹#›</a:t>
            </a:fld>
            <a:endParaRPr lang="en-US"/>
          </a:p>
        </p:txBody>
      </p:sp>
    </p:spTree>
    <p:extLst>
      <p:ext uri="{BB962C8B-B14F-4D97-AF65-F5344CB8AC3E}">
        <p14:creationId xmlns:p14="http://schemas.microsoft.com/office/powerpoint/2010/main" val="3020155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(JACK)</a:t>
            </a:r>
            <a:endParaRPr lang="en-US" dirty="0"/>
          </a:p>
        </p:txBody>
      </p:sp>
      <p:sp>
        <p:nvSpPr>
          <p:cNvPr id="4" name="Slide Number Placeholder 3"/>
          <p:cNvSpPr>
            <a:spLocks noGrp="1"/>
          </p:cNvSpPr>
          <p:nvPr>
            <p:ph type="sldNum" sz="quarter" idx="10"/>
          </p:nvPr>
        </p:nvSpPr>
        <p:spPr/>
        <p:txBody>
          <a:bodyPr/>
          <a:lstStyle/>
          <a:p>
            <a:fld id="{18712E34-A5AB-4D93-A03A-0299C14F84CC}" type="slidenum">
              <a:rPr lang="en-US" smtClean="0"/>
              <a:t>1</a:t>
            </a:fld>
            <a:endParaRPr lang="en-US"/>
          </a:p>
        </p:txBody>
      </p:sp>
    </p:spTree>
    <p:extLst>
      <p:ext uri="{BB962C8B-B14F-4D97-AF65-F5344CB8AC3E}">
        <p14:creationId xmlns:p14="http://schemas.microsoft.com/office/powerpoint/2010/main" val="151901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(KEENAN)</a:t>
            </a:r>
            <a:endParaRPr lang="en-US" dirty="0"/>
          </a:p>
        </p:txBody>
      </p:sp>
      <p:sp>
        <p:nvSpPr>
          <p:cNvPr id="4" name="Slide Number Placeholder 3"/>
          <p:cNvSpPr>
            <a:spLocks noGrp="1"/>
          </p:cNvSpPr>
          <p:nvPr>
            <p:ph type="sldNum" sz="quarter" idx="10"/>
          </p:nvPr>
        </p:nvSpPr>
        <p:spPr/>
        <p:txBody>
          <a:bodyPr/>
          <a:lstStyle/>
          <a:p>
            <a:fld id="{18712E34-A5AB-4D93-A03A-0299C14F84CC}" type="slidenum">
              <a:rPr lang="en-US" smtClean="0"/>
              <a:t>10</a:t>
            </a:fld>
            <a:endParaRPr lang="en-US"/>
          </a:p>
        </p:txBody>
      </p:sp>
    </p:spTree>
    <p:extLst>
      <p:ext uri="{BB962C8B-B14F-4D97-AF65-F5344CB8AC3E}">
        <p14:creationId xmlns:p14="http://schemas.microsoft.com/office/powerpoint/2010/main" val="395625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a:t>
            </a:r>
            <a:endParaRPr lang="en-US" dirty="0"/>
          </a:p>
        </p:txBody>
      </p:sp>
      <p:sp>
        <p:nvSpPr>
          <p:cNvPr id="4" name="Slide Number Placeholder 3"/>
          <p:cNvSpPr>
            <a:spLocks noGrp="1"/>
          </p:cNvSpPr>
          <p:nvPr>
            <p:ph type="sldNum" sz="quarter" idx="10"/>
          </p:nvPr>
        </p:nvSpPr>
        <p:spPr/>
        <p:txBody>
          <a:bodyPr/>
          <a:lstStyle/>
          <a:p>
            <a:fld id="{18712E34-A5AB-4D93-A03A-0299C14F84CC}" type="slidenum">
              <a:rPr lang="en-US" smtClean="0"/>
              <a:t>11</a:t>
            </a:fld>
            <a:endParaRPr lang="en-US"/>
          </a:p>
        </p:txBody>
      </p:sp>
    </p:spTree>
    <p:extLst>
      <p:ext uri="{BB962C8B-B14F-4D97-AF65-F5344CB8AC3E}">
        <p14:creationId xmlns:p14="http://schemas.microsoft.com/office/powerpoint/2010/main" val="740838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(STEVE)</a:t>
            </a:r>
            <a:endParaRPr lang="en-US" dirty="0"/>
          </a:p>
        </p:txBody>
      </p:sp>
      <p:sp>
        <p:nvSpPr>
          <p:cNvPr id="4" name="Slide Number Placeholder 3"/>
          <p:cNvSpPr>
            <a:spLocks noGrp="1"/>
          </p:cNvSpPr>
          <p:nvPr>
            <p:ph type="sldNum" sz="quarter" idx="10"/>
          </p:nvPr>
        </p:nvSpPr>
        <p:spPr/>
        <p:txBody>
          <a:bodyPr/>
          <a:lstStyle/>
          <a:p>
            <a:fld id="{18712E34-A5AB-4D93-A03A-0299C14F84CC}" type="slidenum">
              <a:rPr lang="en-US" smtClean="0"/>
              <a:t>12</a:t>
            </a:fld>
            <a:endParaRPr lang="en-US"/>
          </a:p>
        </p:txBody>
      </p:sp>
    </p:spTree>
    <p:extLst>
      <p:ext uri="{BB962C8B-B14F-4D97-AF65-F5344CB8AC3E}">
        <p14:creationId xmlns:p14="http://schemas.microsoft.com/office/powerpoint/2010/main" val="3448548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a:t>
            </a:r>
            <a:endParaRPr lang="en-US" dirty="0"/>
          </a:p>
        </p:txBody>
      </p:sp>
      <p:sp>
        <p:nvSpPr>
          <p:cNvPr id="4" name="Slide Number Placeholder 3"/>
          <p:cNvSpPr>
            <a:spLocks noGrp="1"/>
          </p:cNvSpPr>
          <p:nvPr>
            <p:ph type="sldNum" sz="quarter" idx="10"/>
          </p:nvPr>
        </p:nvSpPr>
        <p:spPr/>
        <p:txBody>
          <a:bodyPr/>
          <a:lstStyle/>
          <a:p>
            <a:fld id="{18712E34-A5AB-4D93-A03A-0299C14F84CC}" type="slidenum">
              <a:rPr lang="en-US" smtClean="0"/>
              <a:t>13</a:t>
            </a:fld>
            <a:endParaRPr lang="en-US"/>
          </a:p>
        </p:txBody>
      </p:sp>
    </p:spTree>
    <p:extLst>
      <p:ext uri="{BB962C8B-B14F-4D97-AF65-F5344CB8AC3E}">
        <p14:creationId xmlns:p14="http://schemas.microsoft.com/office/powerpoint/2010/main" val="1004622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a:t>
            </a:r>
            <a:endParaRPr lang="en-US" dirty="0"/>
          </a:p>
        </p:txBody>
      </p:sp>
      <p:sp>
        <p:nvSpPr>
          <p:cNvPr id="4" name="Slide Number Placeholder 3"/>
          <p:cNvSpPr>
            <a:spLocks noGrp="1"/>
          </p:cNvSpPr>
          <p:nvPr>
            <p:ph type="sldNum" sz="quarter" idx="10"/>
          </p:nvPr>
        </p:nvSpPr>
        <p:spPr/>
        <p:txBody>
          <a:bodyPr/>
          <a:lstStyle/>
          <a:p>
            <a:fld id="{18712E34-A5AB-4D93-A03A-0299C14F84CC}" type="slidenum">
              <a:rPr lang="en-US" smtClean="0"/>
              <a:t>14</a:t>
            </a:fld>
            <a:endParaRPr lang="en-US"/>
          </a:p>
        </p:txBody>
      </p:sp>
    </p:spTree>
    <p:extLst>
      <p:ext uri="{BB962C8B-B14F-4D97-AF65-F5344CB8AC3E}">
        <p14:creationId xmlns:p14="http://schemas.microsoft.com/office/powerpoint/2010/main" val="786038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a:t>
            </a:r>
            <a:endParaRPr lang="en-US" dirty="0"/>
          </a:p>
        </p:txBody>
      </p:sp>
      <p:sp>
        <p:nvSpPr>
          <p:cNvPr id="4" name="Slide Number Placeholder 3"/>
          <p:cNvSpPr>
            <a:spLocks noGrp="1"/>
          </p:cNvSpPr>
          <p:nvPr>
            <p:ph type="sldNum" sz="quarter" idx="10"/>
          </p:nvPr>
        </p:nvSpPr>
        <p:spPr/>
        <p:txBody>
          <a:bodyPr/>
          <a:lstStyle/>
          <a:p>
            <a:fld id="{18712E34-A5AB-4D93-A03A-0299C14F84CC}" type="slidenum">
              <a:rPr lang="en-US" smtClean="0"/>
              <a:t>15</a:t>
            </a:fld>
            <a:endParaRPr lang="en-US"/>
          </a:p>
        </p:txBody>
      </p:sp>
    </p:spTree>
    <p:extLst>
      <p:ext uri="{BB962C8B-B14F-4D97-AF65-F5344CB8AC3E}">
        <p14:creationId xmlns:p14="http://schemas.microsoft.com/office/powerpoint/2010/main" val="1139642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a:t>
            </a:r>
            <a:endParaRPr lang="en-US" dirty="0"/>
          </a:p>
        </p:txBody>
      </p:sp>
      <p:sp>
        <p:nvSpPr>
          <p:cNvPr id="4" name="Slide Number Placeholder 3"/>
          <p:cNvSpPr>
            <a:spLocks noGrp="1"/>
          </p:cNvSpPr>
          <p:nvPr>
            <p:ph type="sldNum" sz="quarter" idx="10"/>
          </p:nvPr>
        </p:nvSpPr>
        <p:spPr/>
        <p:txBody>
          <a:bodyPr/>
          <a:lstStyle/>
          <a:p>
            <a:fld id="{18712E34-A5AB-4D93-A03A-0299C14F84CC}" type="slidenum">
              <a:rPr lang="en-US" smtClean="0"/>
              <a:t>16</a:t>
            </a:fld>
            <a:endParaRPr lang="en-US"/>
          </a:p>
        </p:txBody>
      </p:sp>
    </p:spTree>
    <p:extLst>
      <p:ext uri="{BB962C8B-B14F-4D97-AF65-F5344CB8AC3E}">
        <p14:creationId xmlns:p14="http://schemas.microsoft.com/office/powerpoint/2010/main" val="4239889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a:t>
            </a:r>
            <a:endParaRPr lang="en-US" dirty="0"/>
          </a:p>
        </p:txBody>
      </p:sp>
      <p:sp>
        <p:nvSpPr>
          <p:cNvPr id="4" name="Slide Number Placeholder 3"/>
          <p:cNvSpPr>
            <a:spLocks noGrp="1"/>
          </p:cNvSpPr>
          <p:nvPr>
            <p:ph type="sldNum" sz="quarter" idx="10"/>
          </p:nvPr>
        </p:nvSpPr>
        <p:spPr/>
        <p:txBody>
          <a:bodyPr/>
          <a:lstStyle/>
          <a:p>
            <a:fld id="{18712E34-A5AB-4D93-A03A-0299C14F84CC}" type="slidenum">
              <a:rPr lang="en-US" smtClean="0"/>
              <a:t>18</a:t>
            </a:fld>
            <a:endParaRPr lang="en-US"/>
          </a:p>
        </p:txBody>
      </p:sp>
    </p:spTree>
    <p:extLst>
      <p:ext uri="{BB962C8B-B14F-4D97-AF65-F5344CB8AC3E}">
        <p14:creationId xmlns:p14="http://schemas.microsoft.com/office/powerpoint/2010/main" val="1004622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a:t>
            </a:r>
            <a:endParaRPr lang="en-US" dirty="0"/>
          </a:p>
        </p:txBody>
      </p:sp>
      <p:sp>
        <p:nvSpPr>
          <p:cNvPr id="4" name="Slide Number Placeholder 3"/>
          <p:cNvSpPr>
            <a:spLocks noGrp="1"/>
          </p:cNvSpPr>
          <p:nvPr>
            <p:ph type="sldNum" sz="quarter" idx="10"/>
          </p:nvPr>
        </p:nvSpPr>
        <p:spPr/>
        <p:txBody>
          <a:bodyPr/>
          <a:lstStyle/>
          <a:p>
            <a:fld id="{18712E34-A5AB-4D93-A03A-0299C14F84CC}" type="slidenum">
              <a:rPr lang="en-US" smtClean="0"/>
              <a:t>24</a:t>
            </a:fld>
            <a:endParaRPr lang="en-US"/>
          </a:p>
        </p:txBody>
      </p:sp>
    </p:spTree>
    <p:extLst>
      <p:ext uri="{BB962C8B-B14F-4D97-AF65-F5344CB8AC3E}">
        <p14:creationId xmlns:p14="http://schemas.microsoft.com/office/powerpoint/2010/main" val="4259596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(JACK)</a:t>
            </a:r>
            <a:endParaRPr lang="en-US" dirty="0"/>
          </a:p>
        </p:txBody>
      </p:sp>
      <p:sp>
        <p:nvSpPr>
          <p:cNvPr id="4" name="Slide Number Placeholder 3"/>
          <p:cNvSpPr>
            <a:spLocks noGrp="1"/>
          </p:cNvSpPr>
          <p:nvPr>
            <p:ph type="sldNum" sz="quarter" idx="10"/>
          </p:nvPr>
        </p:nvSpPr>
        <p:spPr/>
        <p:txBody>
          <a:bodyPr/>
          <a:lstStyle/>
          <a:p>
            <a:fld id="{18712E34-A5AB-4D93-A03A-0299C14F84CC}" type="slidenum">
              <a:rPr lang="en-US" smtClean="0"/>
              <a:t>2</a:t>
            </a:fld>
            <a:endParaRPr lang="en-US"/>
          </a:p>
        </p:txBody>
      </p:sp>
    </p:spTree>
    <p:extLst>
      <p:ext uri="{BB962C8B-B14F-4D97-AF65-F5344CB8AC3E}">
        <p14:creationId xmlns:p14="http://schemas.microsoft.com/office/powerpoint/2010/main" val="300579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(JACK) Existing</a:t>
            </a:r>
            <a:r>
              <a:rPr lang="en-US" baseline="0" dirty="0" smtClean="0"/>
              <a:t> Hearing Aids do help, and are generally sufficient in a near-field situation. The far field, however, is a different story.</a:t>
            </a:r>
            <a:endParaRPr lang="en-US" dirty="0"/>
          </a:p>
        </p:txBody>
      </p:sp>
      <p:sp>
        <p:nvSpPr>
          <p:cNvPr id="4" name="Slide Number Placeholder 3"/>
          <p:cNvSpPr>
            <a:spLocks noGrp="1"/>
          </p:cNvSpPr>
          <p:nvPr>
            <p:ph type="sldNum" sz="quarter" idx="10"/>
          </p:nvPr>
        </p:nvSpPr>
        <p:spPr/>
        <p:txBody>
          <a:bodyPr/>
          <a:lstStyle/>
          <a:p>
            <a:fld id="{18712E34-A5AB-4D93-A03A-0299C14F84CC}" type="slidenum">
              <a:rPr lang="en-US" smtClean="0"/>
              <a:t>3</a:t>
            </a:fld>
            <a:endParaRPr lang="en-US"/>
          </a:p>
        </p:txBody>
      </p:sp>
    </p:spTree>
    <p:extLst>
      <p:ext uri="{BB962C8B-B14F-4D97-AF65-F5344CB8AC3E}">
        <p14:creationId xmlns:p14="http://schemas.microsoft.com/office/powerpoint/2010/main" val="386927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(JACK)</a:t>
            </a:r>
            <a:endParaRPr lang="en-US" dirty="0"/>
          </a:p>
        </p:txBody>
      </p:sp>
      <p:sp>
        <p:nvSpPr>
          <p:cNvPr id="4" name="Slide Number Placeholder 3"/>
          <p:cNvSpPr>
            <a:spLocks noGrp="1"/>
          </p:cNvSpPr>
          <p:nvPr>
            <p:ph type="sldNum" sz="quarter" idx="10"/>
          </p:nvPr>
        </p:nvSpPr>
        <p:spPr/>
        <p:txBody>
          <a:bodyPr/>
          <a:lstStyle/>
          <a:p>
            <a:fld id="{18712E34-A5AB-4D93-A03A-0299C14F84CC}" type="slidenum">
              <a:rPr lang="en-US" smtClean="0"/>
              <a:t>4</a:t>
            </a:fld>
            <a:endParaRPr lang="en-US"/>
          </a:p>
        </p:txBody>
      </p:sp>
    </p:spTree>
    <p:extLst>
      <p:ext uri="{BB962C8B-B14F-4D97-AF65-F5344CB8AC3E}">
        <p14:creationId xmlns:p14="http://schemas.microsoft.com/office/powerpoint/2010/main" val="567408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(STEVE) For a mic array with no signals processing funny business, incoming wavefronts that aren’t at theta = 0 degrees see this time delay tau before hitting mic n, which introduces destructive interference for every direction except perpendicular to the array. So we say the array is most directional at theta = 0.</a:t>
            </a:r>
            <a:endParaRPr lang="en-US" dirty="0"/>
          </a:p>
        </p:txBody>
      </p:sp>
      <p:sp>
        <p:nvSpPr>
          <p:cNvPr id="4" name="Slide Number Placeholder 3"/>
          <p:cNvSpPr>
            <a:spLocks noGrp="1"/>
          </p:cNvSpPr>
          <p:nvPr>
            <p:ph type="sldNum" sz="quarter" idx="10"/>
          </p:nvPr>
        </p:nvSpPr>
        <p:spPr/>
        <p:txBody>
          <a:bodyPr/>
          <a:lstStyle/>
          <a:p>
            <a:fld id="{19A3CF99-9AC9-4E2E-A3F4-E8E5ED7F1E65}" type="slidenum">
              <a:rPr lang="en-US" smtClean="0"/>
              <a:t>5</a:t>
            </a:fld>
            <a:endParaRPr lang="en-US"/>
          </a:p>
        </p:txBody>
      </p:sp>
    </p:spTree>
    <p:extLst>
      <p:ext uri="{BB962C8B-B14F-4D97-AF65-F5344CB8AC3E}">
        <p14:creationId xmlns:p14="http://schemas.microsoft.com/office/powerpoint/2010/main" val="3408943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(STEVE) We can sort of reverse this and introduce artificial delays to the signal arriving at each mic in order to “steer” the array without actually moving any mics. To steer the </a:t>
            </a:r>
            <a:r>
              <a:rPr lang="en-US" sz="1200" b="0" i="0" u="none" strike="noStrike" kern="1200" dirty="0" err="1" smtClean="0">
                <a:solidFill>
                  <a:schemeClr val="tx1"/>
                </a:solidFill>
                <a:effectLst/>
                <a:latin typeface="+mn-lt"/>
                <a:ea typeface="+mn-ea"/>
                <a:cs typeface="+mn-cs"/>
              </a:rPr>
              <a:t>mic</a:t>
            </a:r>
            <a:r>
              <a:rPr lang="en-US" sz="1200" b="0" i="0" u="none" strike="noStrike" kern="1200" dirty="0" smtClean="0">
                <a:solidFill>
                  <a:schemeClr val="tx1"/>
                </a:solidFill>
                <a:effectLst/>
                <a:latin typeface="+mn-lt"/>
                <a:ea typeface="+mn-ea"/>
                <a:cs typeface="+mn-cs"/>
              </a:rPr>
              <a:t> array at direction theta, say 30 degrees, we multiply the frequency-domain signal seen by </a:t>
            </a:r>
            <a:r>
              <a:rPr lang="en-US" sz="1200" b="0" i="0" u="none" strike="noStrike" kern="1200" dirty="0" err="1" smtClean="0">
                <a:solidFill>
                  <a:schemeClr val="tx1"/>
                </a:solidFill>
                <a:effectLst/>
                <a:latin typeface="+mn-lt"/>
                <a:ea typeface="+mn-ea"/>
                <a:cs typeface="+mn-cs"/>
              </a:rPr>
              <a:t>mic</a:t>
            </a:r>
            <a:r>
              <a:rPr lang="en-US" sz="1200" b="0" i="0" u="none" strike="noStrike" kern="120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n</a:t>
            </a:r>
            <a:r>
              <a:rPr lang="en-US" sz="1200" b="0" i="0" u="none" strike="noStrike" kern="1200" dirty="0" smtClean="0">
                <a:solidFill>
                  <a:schemeClr val="tx1"/>
                </a:solidFill>
                <a:effectLst/>
                <a:latin typeface="+mn-lt"/>
                <a:ea typeface="+mn-ea"/>
                <a:cs typeface="+mn-cs"/>
              </a:rPr>
              <a:t> by this complex weight (</a:t>
            </a:r>
            <a:r>
              <a:rPr lang="en-US" sz="1200" b="0" i="0" u="none" strike="noStrike" kern="1200" dirty="0" err="1" smtClean="0">
                <a:solidFill>
                  <a:schemeClr val="tx1"/>
                </a:solidFill>
                <a:effectLst/>
                <a:latin typeface="+mn-lt"/>
                <a:ea typeface="+mn-ea"/>
                <a:cs typeface="+mn-cs"/>
              </a:rPr>
              <a:t>phasor</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w_n</a:t>
            </a:r>
            <a:r>
              <a:rPr lang="en-US" sz="1200" b="0" i="0" u="none" strike="noStrike" kern="1200" dirty="0" smtClean="0">
                <a:solidFill>
                  <a:schemeClr val="tx1"/>
                </a:solidFill>
                <a:effectLst/>
                <a:latin typeface="+mn-lt"/>
                <a:ea typeface="+mn-ea"/>
                <a:cs typeface="+mn-cs"/>
              </a:rPr>
              <a:t> and choose theta = 30 to get tau.</a:t>
            </a:r>
            <a:endParaRPr lang="en-US" b="0" dirty="0" smtClean="0">
              <a:effectLst/>
            </a:endParaRPr>
          </a:p>
        </p:txBody>
      </p:sp>
      <p:sp>
        <p:nvSpPr>
          <p:cNvPr id="4" name="Slide Number Placeholder 3"/>
          <p:cNvSpPr>
            <a:spLocks noGrp="1"/>
          </p:cNvSpPr>
          <p:nvPr>
            <p:ph type="sldNum" sz="quarter" idx="10"/>
          </p:nvPr>
        </p:nvSpPr>
        <p:spPr/>
        <p:txBody>
          <a:bodyPr/>
          <a:lstStyle/>
          <a:p>
            <a:fld id="{19A3CF99-9AC9-4E2E-A3F4-E8E5ED7F1E65}" type="slidenum">
              <a:rPr lang="en-US" smtClean="0"/>
              <a:t>6</a:t>
            </a:fld>
            <a:endParaRPr lang="en-US"/>
          </a:p>
        </p:txBody>
      </p:sp>
    </p:spTree>
    <p:extLst>
      <p:ext uri="{BB962C8B-B14F-4D97-AF65-F5344CB8AC3E}">
        <p14:creationId xmlns:p14="http://schemas.microsoft.com/office/powerpoint/2010/main" val="1935845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(KEENAN)</a:t>
            </a:r>
            <a:endParaRPr lang="en-US" dirty="0"/>
          </a:p>
        </p:txBody>
      </p:sp>
      <p:sp>
        <p:nvSpPr>
          <p:cNvPr id="4" name="Slide Number Placeholder 3"/>
          <p:cNvSpPr>
            <a:spLocks noGrp="1"/>
          </p:cNvSpPr>
          <p:nvPr>
            <p:ph type="sldNum" sz="quarter" idx="10"/>
          </p:nvPr>
        </p:nvSpPr>
        <p:spPr/>
        <p:txBody>
          <a:bodyPr/>
          <a:lstStyle/>
          <a:p>
            <a:fld id="{18712E34-A5AB-4D93-A03A-0299C14F84CC}" type="slidenum">
              <a:rPr lang="en-US" smtClean="0"/>
              <a:t>7</a:t>
            </a:fld>
            <a:endParaRPr lang="en-US"/>
          </a:p>
        </p:txBody>
      </p:sp>
    </p:spTree>
    <p:extLst>
      <p:ext uri="{BB962C8B-B14F-4D97-AF65-F5344CB8AC3E}">
        <p14:creationId xmlns:p14="http://schemas.microsoft.com/office/powerpoint/2010/main" val="1043368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 Arrays should be tuned for narrow</a:t>
            </a:r>
            <a:r>
              <a:rPr lang="en-US" baseline="0" dirty="0" smtClean="0"/>
              <a:t> frequency bands</a:t>
            </a:r>
            <a:endParaRPr lang="en-US" dirty="0"/>
          </a:p>
        </p:txBody>
      </p:sp>
      <p:sp>
        <p:nvSpPr>
          <p:cNvPr id="4" name="Slide Number Placeholder 3"/>
          <p:cNvSpPr>
            <a:spLocks noGrp="1"/>
          </p:cNvSpPr>
          <p:nvPr>
            <p:ph type="sldNum" sz="quarter" idx="10"/>
          </p:nvPr>
        </p:nvSpPr>
        <p:spPr/>
        <p:txBody>
          <a:bodyPr/>
          <a:lstStyle/>
          <a:p>
            <a:fld id="{18712E34-A5AB-4D93-A03A-0299C14F84CC}" type="slidenum">
              <a:rPr lang="en-US" smtClean="0"/>
              <a:t>8</a:t>
            </a:fld>
            <a:endParaRPr lang="en-US"/>
          </a:p>
        </p:txBody>
      </p:sp>
    </p:spTree>
    <p:extLst>
      <p:ext uri="{BB962C8B-B14F-4D97-AF65-F5344CB8AC3E}">
        <p14:creationId xmlns:p14="http://schemas.microsoft.com/office/powerpoint/2010/main" val="2895582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(KEENAN)</a:t>
            </a:r>
            <a:endParaRPr lang="en-US" dirty="0"/>
          </a:p>
        </p:txBody>
      </p:sp>
      <p:sp>
        <p:nvSpPr>
          <p:cNvPr id="4" name="Slide Number Placeholder 3"/>
          <p:cNvSpPr>
            <a:spLocks noGrp="1"/>
          </p:cNvSpPr>
          <p:nvPr>
            <p:ph type="sldNum" sz="quarter" idx="10"/>
          </p:nvPr>
        </p:nvSpPr>
        <p:spPr/>
        <p:txBody>
          <a:bodyPr/>
          <a:lstStyle/>
          <a:p>
            <a:fld id="{18712E34-A5AB-4D93-A03A-0299C14F84CC}" type="slidenum">
              <a:rPr lang="en-US" smtClean="0"/>
              <a:t>9</a:t>
            </a:fld>
            <a:endParaRPr lang="en-US"/>
          </a:p>
        </p:txBody>
      </p:sp>
    </p:spTree>
    <p:extLst>
      <p:ext uri="{BB962C8B-B14F-4D97-AF65-F5344CB8AC3E}">
        <p14:creationId xmlns:p14="http://schemas.microsoft.com/office/powerpoint/2010/main" val="2764295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12/2/2015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12/2/2015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12/2/2015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12/2/2015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12/2/2015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12/2/2015</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2.wav"/><Relationship Id="rId7" Type="http://schemas.openxmlformats.org/officeDocument/2006/relationships/image" Target="../media/image2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3.xml"/><Relationship Id="rId5" Type="http://schemas.openxmlformats.org/officeDocument/2006/relationships/slideLayout" Target="../slideLayouts/slideLayout2.xml"/><Relationship Id="rId10" Type="http://schemas.openxmlformats.org/officeDocument/2006/relationships/image" Target="../media/image24.png"/><Relationship Id="rId4" Type="http://schemas.openxmlformats.org/officeDocument/2006/relationships/audio" Target="../media/media2.wav"/><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4.wav"/><Relationship Id="rId7" Type="http://schemas.openxmlformats.org/officeDocument/2006/relationships/image" Target="../media/image22.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17.xml"/><Relationship Id="rId5" Type="http://schemas.openxmlformats.org/officeDocument/2006/relationships/slideLayout" Target="../slideLayouts/slideLayout2.xml"/><Relationship Id="rId10" Type="http://schemas.openxmlformats.org/officeDocument/2006/relationships/image" Target="../media/image24.png"/><Relationship Id="rId4" Type="http://schemas.openxmlformats.org/officeDocument/2006/relationships/audio" Target="../media/media4.wav"/><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6.wav"/><Relationship Id="rId7" Type="http://schemas.openxmlformats.org/officeDocument/2006/relationships/image" Target="../media/image30.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9.png"/><Relationship Id="rId5" Type="http://schemas.openxmlformats.org/officeDocument/2006/relationships/slideLayout" Target="../slideLayouts/slideLayout2.xml"/><Relationship Id="rId4" Type="http://schemas.openxmlformats.org/officeDocument/2006/relationships/audio" Target="../media/media6.wav"/></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SoundSelect Array System (SSAS)</a:t>
            </a:r>
            <a:endParaRPr lang="en-US" dirty="0"/>
          </a:p>
        </p:txBody>
      </p:sp>
      <p:sp>
        <p:nvSpPr>
          <p:cNvPr id="3" name="Subtitle 2"/>
          <p:cNvSpPr>
            <a:spLocks noGrp="1"/>
          </p:cNvSpPr>
          <p:nvPr>
            <p:ph type="subTitle" idx="1"/>
          </p:nvPr>
        </p:nvSpPr>
        <p:spPr>
          <a:xfrm>
            <a:off x="0" y="3602038"/>
            <a:ext cx="12192000" cy="1655762"/>
          </a:xfrm>
        </p:spPr>
        <p:txBody>
          <a:bodyPr/>
          <a:lstStyle/>
          <a:p>
            <a:r>
              <a:rPr lang="en-US" dirty="0" smtClean="0"/>
              <a:t>Direction Hearing Aid Capstone</a:t>
            </a:r>
            <a:br>
              <a:rPr lang="en-US" dirty="0" smtClean="0"/>
            </a:br>
            <a:r>
              <a:rPr lang="en-US" dirty="0" smtClean="0"/>
              <a:t>Tim </a:t>
            </a:r>
            <a:r>
              <a:rPr lang="en-US" dirty="0" err="1" smtClean="0"/>
              <a:t>Deignan</a:t>
            </a:r>
            <a:r>
              <a:rPr lang="en-US" dirty="0" smtClean="0"/>
              <a:t>, Keenan </a:t>
            </a:r>
            <a:r>
              <a:rPr lang="en-US" dirty="0" err="1" smtClean="0"/>
              <a:t>Hye</a:t>
            </a:r>
            <a:r>
              <a:rPr lang="en-US" dirty="0" smtClean="0"/>
              <a:t>, Mark Long, Steve </a:t>
            </a:r>
            <a:r>
              <a:rPr lang="en-US" dirty="0" err="1" smtClean="0"/>
              <a:t>Muscari</a:t>
            </a:r>
            <a:r>
              <a:rPr lang="en-US" dirty="0" smtClean="0"/>
              <a:t>, Jack </a:t>
            </a:r>
            <a:r>
              <a:rPr lang="en-US" dirty="0" err="1" smtClean="0"/>
              <a:t>Tarricone</a:t>
            </a:r>
            <a:endParaRPr lang="en-US" dirty="0"/>
          </a:p>
        </p:txBody>
      </p:sp>
    </p:spTree>
    <p:extLst>
      <p:ext uri="{BB962C8B-B14F-4D97-AF65-F5344CB8AC3E}">
        <p14:creationId xmlns:p14="http://schemas.microsoft.com/office/powerpoint/2010/main" val="42854979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imD\Downloads\Composite-post-pro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290" y="180339"/>
            <a:ext cx="10044792" cy="6551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8454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0"/>
            <a:ext cx="10353761" cy="1326321"/>
          </a:xfrm>
        </p:spPr>
        <p:txBody>
          <a:bodyPr/>
          <a:lstStyle/>
          <a:p>
            <a:r>
              <a:rPr lang="en-US" dirty="0" err="1" smtClean="0"/>
              <a:t>ZedBoard</a:t>
            </a:r>
            <a:endParaRPr lang="en-US" dirty="0"/>
          </a:p>
        </p:txBody>
      </p:sp>
      <p:sp>
        <p:nvSpPr>
          <p:cNvPr id="3" name="Content Placeholder 2"/>
          <p:cNvSpPr>
            <a:spLocks noGrp="1"/>
          </p:cNvSpPr>
          <p:nvPr>
            <p:ph idx="1"/>
          </p:nvPr>
        </p:nvSpPr>
        <p:spPr>
          <a:xfrm>
            <a:off x="1292167" y="5451866"/>
            <a:ext cx="10353762" cy="1141122"/>
          </a:xfrm>
        </p:spPr>
        <p:txBody>
          <a:bodyPr/>
          <a:lstStyle/>
          <a:p>
            <a:r>
              <a:rPr lang="en-US" dirty="0" smtClean="0"/>
              <a:t>Algorithm requires instantaneous parallel operations not possible in a CPU </a:t>
            </a:r>
            <a:endParaRPr lang="en-US" dirty="0"/>
          </a:p>
          <a:p>
            <a:r>
              <a:rPr lang="en-US" dirty="0" smtClean="0"/>
              <a:t>All audio processing is conducted on the FPGA</a:t>
            </a:r>
          </a:p>
          <a:p>
            <a:endParaRPr lang="en-US" dirty="0" smtClean="0"/>
          </a:p>
          <a:p>
            <a:endParaRPr lang="en-US" dirty="0" smtClean="0"/>
          </a:p>
          <a:p>
            <a:endParaRPr lang="en-US" dirty="0" smtClean="0"/>
          </a:p>
        </p:txBody>
      </p:sp>
      <p:pic>
        <p:nvPicPr>
          <p:cNvPr id="4" name="Picture 2" descr="https://lh5.googleusercontent.com/yL69FrakGcNP4oz_dk6uV6wGXMuYSOXSAkXv5xvqN3w-ltZ-MnZkA093Nn0-_dWai6TvVoFSPcLq1wMHRrSymKYwOK0Bpfx2dKlmRqbSQ54UUokXuR0sajn1KmxlwnoJKejEIBJWM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5903" y="1227456"/>
            <a:ext cx="6595338" cy="3990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3626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038" y="-59555"/>
            <a:ext cx="10353761" cy="1326321"/>
          </a:xfrm>
        </p:spPr>
        <p:txBody>
          <a:bodyPr/>
          <a:lstStyle/>
          <a:p>
            <a:r>
              <a:rPr lang="en-US" dirty="0" smtClean="0"/>
              <a:t>Control &amp; Operation</a:t>
            </a:r>
            <a:endParaRPr lang="en-US" dirty="0"/>
          </a:p>
        </p:txBody>
      </p:sp>
      <p:sp>
        <p:nvSpPr>
          <p:cNvPr id="3" name="Content Placeholder 2"/>
          <p:cNvSpPr>
            <a:spLocks noGrp="1"/>
          </p:cNvSpPr>
          <p:nvPr>
            <p:ph idx="1"/>
          </p:nvPr>
        </p:nvSpPr>
        <p:spPr>
          <a:xfrm>
            <a:off x="3184030" y="6132036"/>
            <a:ext cx="6432933" cy="536777"/>
          </a:xfrm>
        </p:spPr>
        <p:txBody>
          <a:bodyPr/>
          <a:lstStyle/>
          <a:p>
            <a:r>
              <a:rPr lang="en-US" dirty="0" smtClean="0"/>
              <a:t>User selects directions ranging from -90° to 90°</a:t>
            </a:r>
          </a:p>
          <a:p>
            <a:endParaRPr lang="en-US" dirty="0"/>
          </a:p>
        </p:txBody>
      </p:sp>
      <p:pic>
        <p:nvPicPr>
          <p:cNvPr id="1028" name="Picture 4" descr="C:\Users\TimD\Downloads\ezgif.com-crop (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3790" y="1106358"/>
            <a:ext cx="3989771" cy="49763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TimD\Dropbox\Courses\Capstone\MATLAB Files\room_real.png"/>
          <p:cNvPicPr>
            <a:picLocks noChangeAspect="1" noChangeArrowheads="1"/>
          </p:cNvPicPr>
          <p:nvPr/>
        </p:nvPicPr>
        <p:blipFill rotWithShape="1">
          <a:blip r:embed="rId4">
            <a:extLst>
              <a:ext uri="{28A0092B-C50C-407E-A947-70E740481C1C}">
                <a14:useLocalDpi xmlns:a14="http://schemas.microsoft.com/office/drawing/2010/main" val="0"/>
              </a:ext>
            </a:extLst>
          </a:blip>
          <a:srcRect l="70760" t="7816" r="28327" b="11265"/>
          <a:stretch/>
        </p:blipFill>
        <p:spPr bwMode="auto">
          <a:xfrm>
            <a:off x="8172890" y="1106358"/>
            <a:ext cx="414384" cy="49763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642302" y="1066711"/>
            <a:ext cx="399544" cy="400110"/>
          </a:xfrm>
          <a:prstGeom prst="rect">
            <a:avLst/>
          </a:prstGeom>
          <a:noFill/>
        </p:spPr>
        <p:txBody>
          <a:bodyPr wrap="square" rtlCol="0">
            <a:spAutoFit/>
          </a:bodyPr>
          <a:lstStyle/>
          <a:p>
            <a:r>
              <a:rPr lang="en-US" sz="2000" dirty="0" smtClean="0"/>
              <a:t>0</a:t>
            </a:r>
            <a:endParaRPr lang="en-US" sz="2000" dirty="0"/>
          </a:p>
        </p:txBody>
      </p:sp>
      <p:sp>
        <p:nvSpPr>
          <p:cNvPr id="9" name="TextBox 8"/>
          <p:cNvSpPr txBox="1"/>
          <p:nvPr/>
        </p:nvSpPr>
        <p:spPr>
          <a:xfrm>
            <a:off x="8587274" y="5684048"/>
            <a:ext cx="454572" cy="400110"/>
          </a:xfrm>
          <a:prstGeom prst="rect">
            <a:avLst/>
          </a:prstGeom>
          <a:noFill/>
        </p:spPr>
        <p:txBody>
          <a:bodyPr wrap="square" rtlCol="0">
            <a:spAutoFit/>
          </a:bodyPr>
          <a:lstStyle/>
          <a:p>
            <a:r>
              <a:rPr lang="en-US" sz="2000" dirty="0" smtClean="0"/>
              <a:t>-8</a:t>
            </a:r>
            <a:endParaRPr lang="en-US" sz="2000" dirty="0"/>
          </a:p>
        </p:txBody>
      </p:sp>
      <p:sp>
        <p:nvSpPr>
          <p:cNvPr id="10" name="TextBox 9"/>
          <p:cNvSpPr txBox="1"/>
          <p:nvPr/>
        </p:nvSpPr>
        <p:spPr>
          <a:xfrm>
            <a:off x="8587274" y="3394469"/>
            <a:ext cx="529459" cy="400110"/>
          </a:xfrm>
          <a:prstGeom prst="rect">
            <a:avLst/>
          </a:prstGeom>
          <a:noFill/>
        </p:spPr>
        <p:txBody>
          <a:bodyPr wrap="square" rtlCol="0">
            <a:spAutoFit/>
          </a:bodyPr>
          <a:lstStyle/>
          <a:p>
            <a:r>
              <a:rPr lang="en-US" sz="2000" dirty="0" smtClean="0"/>
              <a:t>-4</a:t>
            </a:r>
            <a:endParaRPr lang="en-US" sz="2000" dirty="0"/>
          </a:p>
        </p:txBody>
      </p:sp>
      <p:sp>
        <p:nvSpPr>
          <p:cNvPr id="11" name="TextBox 10"/>
          <p:cNvSpPr txBox="1"/>
          <p:nvPr/>
        </p:nvSpPr>
        <p:spPr>
          <a:xfrm>
            <a:off x="8577344" y="2299249"/>
            <a:ext cx="529459" cy="400110"/>
          </a:xfrm>
          <a:prstGeom prst="rect">
            <a:avLst/>
          </a:prstGeom>
          <a:noFill/>
        </p:spPr>
        <p:txBody>
          <a:bodyPr wrap="square" rtlCol="0">
            <a:spAutoFit/>
          </a:bodyPr>
          <a:lstStyle/>
          <a:p>
            <a:r>
              <a:rPr lang="en-US" sz="2000" dirty="0" smtClean="0"/>
              <a:t>-2</a:t>
            </a:r>
            <a:endParaRPr lang="en-US" sz="2000" dirty="0"/>
          </a:p>
        </p:txBody>
      </p:sp>
      <p:sp>
        <p:nvSpPr>
          <p:cNvPr id="12" name="TextBox 11"/>
          <p:cNvSpPr txBox="1"/>
          <p:nvPr/>
        </p:nvSpPr>
        <p:spPr>
          <a:xfrm>
            <a:off x="8587274" y="4565726"/>
            <a:ext cx="529459" cy="400110"/>
          </a:xfrm>
          <a:prstGeom prst="rect">
            <a:avLst/>
          </a:prstGeom>
          <a:noFill/>
        </p:spPr>
        <p:txBody>
          <a:bodyPr wrap="square" rtlCol="0">
            <a:spAutoFit/>
          </a:bodyPr>
          <a:lstStyle/>
          <a:p>
            <a:r>
              <a:rPr lang="en-US" sz="2000" dirty="0" smtClean="0"/>
              <a:t>-6</a:t>
            </a:r>
            <a:endParaRPr lang="en-US" sz="2000" dirty="0"/>
          </a:p>
        </p:txBody>
      </p:sp>
    </p:spTree>
    <p:extLst>
      <p:ext uri="{BB962C8B-B14F-4D97-AF65-F5344CB8AC3E}">
        <p14:creationId xmlns:p14="http://schemas.microsoft.com/office/powerpoint/2010/main" val="18193610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666" y="0"/>
            <a:ext cx="10353761" cy="1326321"/>
          </a:xfrm>
        </p:spPr>
        <p:txBody>
          <a:bodyPr/>
          <a:lstStyle/>
          <a:p>
            <a:r>
              <a:rPr lang="en-US" dirty="0" smtClean="0"/>
              <a:t>Predicted vs actual results</a:t>
            </a:r>
            <a:endParaRPr lang="en-US" dirty="0"/>
          </a:p>
        </p:txBody>
      </p:sp>
      <p:pic>
        <p:nvPicPr>
          <p:cNvPr id="2050" name="Picture 2" descr="C:\Users\TimD\Dropbox\Courses\Capstone\MATLAB Files\room_verification.png"/>
          <p:cNvPicPr>
            <a:picLocks noChangeAspect="1" noChangeArrowheads="1"/>
          </p:cNvPicPr>
          <p:nvPr/>
        </p:nvPicPr>
        <p:blipFill rotWithShape="1">
          <a:blip r:embed="rId7">
            <a:extLst>
              <a:ext uri="{28A0092B-C50C-407E-A947-70E740481C1C}">
                <a14:useLocalDpi xmlns:a14="http://schemas.microsoft.com/office/drawing/2010/main" val="0"/>
              </a:ext>
            </a:extLst>
          </a:blip>
          <a:srcRect l="28408" t="7816" r="24633" b="11265"/>
          <a:stretch/>
        </p:blipFill>
        <p:spPr bwMode="auto">
          <a:xfrm>
            <a:off x="660003" y="1198179"/>
            <a:ext cx="4069652" cy="50798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TimD\Dropbox\Courses\Capstone\MATLAB Files\room_real.png"/>
          <p:cNvPicPr>
            <a:picLocks noChangeAspect="1" noChangeArrowheads="1"/>
          </p:cNvPicPr>
          <p:nvPr/>
        </p:nvPicPr>
        <p:blipFill rotWithShape="1">
          <a:blip r:embed="rId8">
            <a:extLst>
              <a:ext uri="{28A0092B-C50C-407E-A947-70E740481C1C}">
                <a14:useLocalDpi xmlns:a14="http://schemas.microsoft.com/office/drawing/2010/main" val="0"/>
              </a:ext>
            </a:extLst>
          </a:blip>
          <a:srcRect l="70760" t="7816" r="28327" b="11265"/>
          <a:stretch/>
        </p:blipFill>
        <p:spPr bwMode="auto">
          <a:xfrm>
            <a:off x="5888355" y="1198179"/>
            <a:ext cx="414384" cy="50624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57767" y="1158532"/>
            <a:ext cx="399544" cy="400110"/>
          </a:xfrm>
          <a:prstGeom prst="rect">
            <a:avLst/>
          </a:prstGeom>
          <a:noFill/>
        </p:spPr>
        <p:txBody>
          <a:bodyPr wrap="square" rtlCol="0">
            <a:spAutoFit/>
          </a:bodyPr>
          <a:lstStyle/>
          <a:p>
            <a:r>
              <a:rPr lang="en-US" sz="2000" dirty="0" smtClean="0"/>
              <a:t>0</a:t>
            </a:r>
            <a:endParaRPr lang="en-US" sz="2000" dirty="0"/>
          </a:p>
        </p:txBody>
      </p:sp>
      <p:sp>
        <p:nvSpPr>
          <p:cNvPr id="9" name="TextBox 8"/>
          <p:cNvSpPr txBox="1"/>
          <p:nvPr/>
        </p:nvSpPr>
        <p:spPr>
          <a:xfrm>
            <a:off x="6302739" y="5891256"/>
            <a:ext cx="454572" cy="400110"/>
          </a:xfrm>
          <a:prstGeom prst="rect">
            <a:avLst/>
          </a:prstGeom>
          <a:noFill/>
        </p:spPr>
        <p:txBody>
          <a:bodyPr wrap="square" rtlCol="0">
            <a:spAutoFit/>
          </a:bodyPr>
          <a:lstStyle/>
          <a:p>
            <a:r>
              <a:rPr lang="en-US" sz="2000" dirty="0" smtClean="0"/>
              <a:t>-8</a:t>
            </a:r>
            <a:endParaRPr lang="en-US" sz="2000" dirty="0"/>
          </a:p>
        </p:txBody>
      </p:sp>
      <p:sp>
        <p:nvSpPr>
          <p:cNvPr id="10" name="TextBox 9"/>
          <p:cNvSpPr txBox="1"/>
          <p:nvPr/>
        </p:nvSpPr>
        <p:spPr>
          <a:xfrm>
            <a:off x="6302739" y="3544717"/>
            <a:ext cx="529459" cy="400110"/>
          </a:xfrm>
          <a:prstGeom prst="rect">
            <a:avLst/>
          </a:prstGeom>
          <a:noFill/>
        </p:spPr>
        <p:txBody>
          <a:bodyPr wrap="square" rtlCol="0">
            <a:spAutoFit/>
          </a:bodyPr>
          <a:lstStyle/>
          <a:p>
            <a:r>
              <a:rPr lang="en-US" sz="2000" dirty="0" smtClean="0"/>
              <a:t>-4</a:t>
            </a:r>
            <a:endParaRPr lang="en-US" sz="2000" dirty="0"/>
          </a:p>
        </p:txBody>
      </p:sp>
      <p:sp>
        <p:nvSpPr>
          <p:cNvPr id="11" name="TextBox 10"/>
          <p:cNvSpPr txBox="1"/>
          <p:nvPr/>
        </p:nvSpPr>
        <p:spPr>
          <a:xfrm>
            <a:off x="6302739" y="2391070"/>
            <a:ext cx="529459" cy="400110"/>
          </a:xfrm>
          <a:prstGeom prst="rect">
            <a:avLst/>
          </a:prstGeom>
          <a:noFill/>
        </p:spPr>
        <p:txBody>
          <a:bodyPr wrap="square" rtlCol="0">
            <a:spAutoFit/>
          </a:bodyPr>
          <a:lstStyle/>
          <a:p>
            <a:r>
              <a:rPr lang="en-US" sz="2000" dirty="0" smtClean="0"/>
              <a:t>-2</a:t>
            </a:r>
            <a:endParaRPr lang="en-US" sz="2000" dirty="0"/>
          </a:p>
        </p:txBody>
      </p:sp>
      <p:sp>
        <p:nvSpPr>
          <p:cNvPr id="12" name="TextBox 11"/>
          <p:cNvSpPr txBox="1"/>
          <p:nvPr/>
        </p:nvSpPr>
        <p:spPr>
          <a:xfrm>
            <a:off x="6302739" y="4690344"/>
            <a:ext cx="529459" cy="400110"/>
          </a:xfrm>
          <a:prstGeom prst="rect">
            <a:avLst/>
          </a:prstGeom>
          <a:noFill/>
        </p:spPr>
        <p:txBody>
          <a:bodyPr wrap="square" rtlCol="0">
            <a:spAutoFit/>
          </a:bodyPr>
          <a:lstStyle/>
          <a:p>
            <a:r>
              <a:rPr lang="en-US" sz="2000" dirty="0" smtClean="0"/>
              <a:t>-6</a:t>
            </a:r>
            <a:endParaRPr lang="en-US" sz="2000" dirty="0"/>
          </a:p>
        </p:txBody>
      </p:sp>
      <p:pic>
        <p:nvPicPr>
          <p:cNvPr id="2053" name="Picture 5" descr="C:\Users\TimD\Dropbox\Courses\Capstone\MATLAB Files\room_real_v2.png"/>
          <p:cNvPicPr>
            <a:picLocks noChangeAspect="1" noChangeArrowheads="1"/>
          </p:cNvPicPr>
          <p:nvPr/>
        </p:nvPicPr>
        <p:blipFill rotWithShape="1">
          <a:blip r:embed="rId9">
            <a:extLst>
              <a:ext uri="{28A0092B-C50C-407E-A947-70E740481C1C}">
                <a14:useLocalDpi xmlns:a14="http://schemas.microsoft.com/office/drawing/2010/main" val="0"/>
              </a:ext>
            </a:extLst>
          </a:blip>
          <a:srcRect l="28927" t="8726" r="30699" b="11180"/>
          <a:stretch/>
        </p:blipFill>
        <p:spPr bwMode="auto">
          <a:xfrm>
            <a:off x="7482119" y="1158532"/>
            <a:ext cx="4139707" cy="5132834"/>
          </a:xfrm>
          <a:prstGeom prst="rect">
            <a:avLst/>
          </a:prstGeom>
          <a:noFill/>
          <a:extLst>
            <a:ext uri="{909E8E84-426E-40DD-AFC4-6F175D3DCCD1}">
              <a14:hiddenFill xmlns:a14="http://schemas.microsoft.com/office/drawing/2010/main">
                <a:solidFill>
                  <a:srgbClr val="FFFFFF"/>
                </a:solidFill>
              </a14:hiddenFill>
            </a:ext>
          </a:extLst>
        </p:spPr>
      </p:pic>
      <p:pic>
        <p:nvPicPr>
          <p:cNvPr id="8" name="4_full.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tretch>
            <a:fillRect/>
          </a:stretch>
        </p:blipFill>
        <p:spPr>
          <a:xfrm>
            <a:off x="7924809" y="3439972"/>
            <a:ext cx="472947" cy="609600"/>
          </a:xfrm>
          <a:prstGeom prst="rect">
            <a:avLst/>
          </a:prstGeom>
        </p:spPr>
      </p:pic>
      <p:pic>
        <p:nvPicPr>
          <p:cNvPr id="13" name="6_full.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extLst>
              <a:ext uri="{28A0092B-C50C-407E-A947-70E740481C1C}">
                <a14:useLocalDpi xmlns:a14="http://schemas.microsoft.com/office/drawing/2010/main" val="0"/>
              </a:ext>
            </a:extLst>
          </a:blip>
          <a:stretch>
            <a:fillRect/>
          </a:stretch>
        </p:blipFill>
        <p:spPr>
          <a:xfrm>
            <a:off x="10762601" y="3439972"/>
            <a:ext cx="472947" cy="609600"/>
          </a:xfrm>
          <a:prstGeom prst="rect">
            <a:avLst/>
          </a:prstGeom>
        </p:spPr>
      </p:pic>
    </p:spTree>
    <p:extLst>
      <p:ext uri="{BB962C8B-B14F-4D97-AF65-F5344CB8AC3E}">
        <p14:creationId xmlns:p14="http://schemas.microsoft.com/office/powerpoint/2010/main" val="15497511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250"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4" y="0"/>
            <a:ext cx="10353761" cy="1326321"/>
          </a:xfrm>
        </p:spPr>
        <p:txBody>
          <a:bodyPr/>
          <a:lstStyle/>
          <a:p>
            <a:r>
              <a:rPr lang="en-US" dirty="0" smtClean="0"/>
              <a:t>Budget &amp; Cost sheet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35928382"/>
              </p:ext>
            </p:extLst>
          </p:nvPr>
        </p:nvGraphicFramePr>
        <p:xfrm>
          <a:off x="428428" y="1326321"/>
          <a:ext cx="11324490" cy="4521200"/>
        </p:xfrm>
        <a:graphic>
          <a:graphicData uri="http://schemas.openxmlformats.org/drawingml/2006/table">
            <a:tbl>
              <a:tblPr firstRow="1" bandRow="1">
                <a:tableStyleId>{F5AB1C69-6EDB-4FF4-983F-18BD219EF322}</a:tableStyleId>
              </a:tblPr>
              <a:tblGrid>
                <a:gridCol w="2264898"/>
                <a:gridCol w="2741029"/>
                <a:gridCol w="1788767"/>
                <a:gridCol w="2264898"/>
                <a:gridCol w="2264898"/>
              </a:tblGrid>
              <a:tr h="370840">
                <a:tc>
                  <a:txBody>
                    <a:bodyPr/>
                    <a:lstStyle/>
                    <a:p>
                      <a:r>
                        <a:rPr lang="en-US" dirty="0" smtClean="0"/>
                        <a:t>Item</a:t>
                      </a:r>
                      <a:endParaRPr lang="en-US" dirty="0"/>
                    </a:p>
                  </a:txBody>
                  <a:tcPr/>
                </a:tc>
                <a:tc>
                  <a:txBody>
                    <a:bodyPr/>
                    <a:lstStyle/>
                    <a:p>
                      <a:r>
                        <a:rPr lang="en-US" dirty="0" smtClean="0"/>
                        <a:t>Notes</a:t>
                      </a:r>
                      <a:endParaRPr lang="en-US" dirty="0"/>
                    </a:p>
                  </a:txBody>
                  <a:tcPr/>
                </a:tc>
                <a:tc>
                  <a:txBody>
                    <a:bodyPr/>
                    <a:lstStyle/>
                    <a:p>
                      <a:r>
                        <a:rPr lang="en-US" dirty="0" smtClean="0"/>
                        <a:t>Unit</a:t>
                      </a:r>
                      <a:r>
                        <a:rPr lang="en-US" baseline="0" dirty="0" smtClean="0"/>
                        <a:t> Cost</a:t>
                      </a:r>
                      <a:endParaRPr lang="en-US" dirty="0"/>
                    </a:p>
                  </a:txBody>
                  <a:tcPr/>
                </a:tc>
                <a:tc>
                  <a:txBody>
                    <a:bodyPr/>
                    <a:lstStyle/>
                    <a:p>
                      <a:r>
                        <a:rPr lang="en-US" dirty="0" smtClean="0"/>
                        <a:t>Quantity</a:t>
                      </a:r>
                      <a:endParaRPr lang="en-US" dirty="0"/>
                    </a:p>
                  </a:txBody>
                  <a:tcPr/>
                </a:tc>
                <a:tc>
                  <a:txBody>
                    <a:bodyPr/>
                    <a:lstStyle/>
                    <a:p>
                      <a:r>
                        <a:rPr lang="en-US" dirty="0" smtClean="0"/>
                        <a:t>Total Cost</a:t>
                      </a:r>
                      <a:endParaRPr lang="en-US" dirty="0"/>
                    </a:p>
                  </a:txBody>
                  <a:tcPr/>
                </a:tc>
              </a:tr>
              <a:tr h="370840">
                <a:tc>
                  <a:txBody>
                    <a:bodyPr/>
                    <a:lstStyle/>
                    <a:p>
                      <a:r>
                        <a:rPr lang="en-US" dirty="0" smtClean="0"/>
                        <a:t>Zedboard</a:t>
                      </a:r>
                      <a:endParaRPr lang="en-US" dirty="0"/>
                    </a:p>
                  </a:txBody>
                  <a:tcPr/>
                </a:tc>
                <a:tc>
                  <a:txBody>
                    <a:bodyPr/>
                    <a:lstStyle/>
                    <a:p>
                      <a:r>
                        <a:rPr lang="en-US" dirty="0" smtClean="0"/>
                        <a:t>*Donated</a:t>
                      </a:r>
                      <a:r>
                        <a:rPr lang="en-US" baseline="0" dirty="0" smtClean="0"/>
                        <a:t> by ECE Lab</a:t>
                      </a:r>
                      <a:endParaRPr lang="en-US" dirty="0"/>
                    </a:p>
                  </a:txBody>
                  <a:tcPr/>
                </a:tc>
                <a:tc>
                  <a:txBody>
                    <a:bodyPr/>
                    <a:lstStyle/>
                    <a:p>
                      <a:r>
                        <a:rPr lang="en-US" dirty="0" smtClean="0"/>
                        <a:t>$319.00</a:t>
                      </a:r>
                      <a:endParaRPr lang="en-US" dirty="0"/>
                    </a:p>
                  </a:txBody>
                  <a:tcPr/>
                </a:tc>
                <a:tc>
                  <a:txBody>
                    <a:bodyPr/>
                    <a:lstStyle/>
                    <a:p>
                      <a:r>
                        <a:rPr lang="en-US" dirty="0" smtClean="0"/>
                        <a:t>1</a:t>
                      </a:r>
                      <a:endParaRPr lang="en-US" dirty="0"/>
                    </a:p>
                  </a:txBody>
                  <a:tcPr/>
                </a:tc>
                <a:tc>
                  <a:txBody>
                    <a:bodyPr/>
                    <a:lstStyle/>
                    <a:p>
                      <a:r>
                        <a:rPr lang="en-US" dirty="0" smtClean="0"/>
                        <a:t>$319.00</a:t>
                      </a:r>
                      <a:endParaRPr lang="en-US" dirty="0"/>
                    </a:p>
                  </a:txBody>
                  <a:tcPr/>
                </a:tc>
              </a:tr>
              <a:tr h="370840">
                <a:tc>
                  <a:txBody>
                    <a:bodyPr/>
                    <a:lstStyle/>
                    <a:p>
                      <a:r>
                        <a:rPr lang="en-US" dirty="0" smtClean="0"/>
                        <a:t>MEMS Microphone</a:t>
                      </a:r>
                      <a:endParaRPr lang="en-US" dirty="0"/>
                    </a:p>
                  </a:txBody>
                  <a:tcPr/>
                </a:tc>
                <a:tc>
                  <a:txBody>
                    <a:bodyPr/>
                    <a:lstStyle/>
                    <a:p>
                      <a:endParaRPr lang="en-US" dirty="0"/>
                    </a:p>
                  </a:txBody>
                  <a:tcPr/>
                </a:tc>
                <a:tc>
                  <a:txBody>
                    <a:bodyPr/>
                    <a:lstStyle/>
                    <a:p>
                      <a:r>
                        <a:rPr lang="en-US" dirty="0" smtClean="0"/>
                        <a:t>$1.01</a:t>
                      </a:r>
                      <a:endParaRPr lang="en-US" dirty="0"/>
                    </a:p>
                  </a:txBody>
                  <a:tcPr/>
                </a:tc>
                <a:tc>
                  <a:txBody>
                    <a:bodyPr/>
                    <a:lstStyle/>
                    <a:p>
                      <a:r>
                        <a:rPr lang="en-US" dirty="0" smtClean="0"/>
                        <a:t>10</a:t>
                      </a:r>
                      <a:endParaRPr lang="en-US" dirty="0"/>
                    </a:p>
                  </a:txBody>
                  <a:tcPr/>
                </a:tc>
                <a:tc>
                  <a:txBody>
                    <a:bodyPr/>
                    <a:lstStyle/>
                    <a:p>
                      <a:r>
                        <a:rPr lang="en-US" dirty="0" smtClean="0"/>
                        <a:t>$10.10</a:t>
                      </a:r>
                      <a:endParaRPr lang="en-US" dirty="0"/>
                    </a:p>
                  </a:txBody>
                  <a:tcPr/>
                </a:tc>
              </a:tr>
              <a:tr h="370840">
                <a:tc>
                  <a:txBody>
                    <a:bodyPr/>
                    <a:lstStyle/>
                    <a:p>
                      <a:r>
                        <a:rPr lang="en-US" dirty="0" smtClean="0"/>
                        <a:t>Audio</a:t>
                      </a:r>
                      <a:r>
                        <a:rPr lang="en-US" baseline="0" dirty="0" smtClean="0"/>
                        <a:t> Codecs</a:t>
                      </a:r>
                      <a:endParaRPr lang="en-US" dirty="0"/>
                    </a:p>
                  </a:txBody>
                  <a:tcPr/>
                </a:tc>
                <a:tc>
                  <a:txBody>
                    <a:bodyPr/>
                    <a:lstStyle/>
                    <a:p>
                      <a:r>
                        <a:rPr lang="en-US" dirty="0" smtClean="0"/>
                        <a:t>Assembled on board</a:t>
                      </a:r>
                      <a:endParaRPr lang="en-US" dirty="0"/>
                    </a:p>
                  </a:txBody>
                  <a:tcPr/>
                </a:tc>
                <a:tc>
                  <a:txBody>
                    <a:bodyPr/>
                    <a:lstStyle/>
                    <a:p>
                      <a:r>
                        <a:rPr lang="en-US" dirty="0" smtClean="0"/>
                        <a:t>$34.04</a:t>
                      </a:r>
                      <a:endParaRPr lang="en-US" dirty="0"/>
                    </a:p>
                  </a:txBody>
                  <a:tcPr/>
                </a:tc>
                <a:tc>
                  <a:txBody>
                    <a:bodyPr/>
                    <a:lstStyle/>
                    <a:p>
                      <a:r>
                        <a:rPr lang="en-US" dirty="0" smtClean="0"/>
                        <a:t>3</a:t>
                      </a:r>
                      <a:endParaRPr lang="en-US" dirty="0"/>
                    </a:p>
                  </a:txBody>
                  <a:tcPr/>
                </a:tc>
                <a:tc>
                  <a:txBody>
                    <a:bodyPr/>
                    <a:lstStyle/>
                    <a:p>
                      <a:r>
                        <a:rPr lang="en-US" dirty="0" smtClean="0"/>
                        <a:t>$102.12</a:t>
                      </a:r>
                      <a:endParaRPr lang="en-US" dirty="0"/>
                    </a:p>
                  </a:txBody>
                  <a:tcPr/>
                </a:tc>
              </a:tr>
              <a:tr h="370840">
                <a:tc>
                  <a:txBody>
                    <a:bodyPr/>
                    <a:lstStyle/>
                    <a:p>
                      <a:r>
                        <a:rPr lang="en-US" dirty="0" smtClean="0"/>
                        <a:t>DC Power Supplies</a:t>
                      </a:r>
                      <a:endParaRPr lang="en-US" dirty="0"/>
                    </a:p>
                  </a:txBody>
                  <a:tcPr/>
                </a:tc>
                <a:tc>
                  <a:txBody>
                    <a:bodyPr/>
                    <a:lstStyle/>
                    <a:p>
                      <a:r>
                        <a:rPr lang="en-US" dirty="0" smtClean="0"/>
                        <a:t>3.3 V, 500 mA</a:t>
                      </a:r>
                      <a:endParaRPr lang="en-US" dirty="0"/>
                    </a:p>
                  </a:txBody>
                  <a:tcPr/>
                </a:tc>
                <a:tc>
                  <a:txBody>
                    <a:bodyPr/>
                    <a:lstStyle/>
                    <a:p>
                      <a:r>
                        <a:rPr lang="en-US" dirty="0" smtClean="0"/>
                        <a:t>$8.76</a:t>
                      </a:r>
                      <a:endParaRPr lang="en-US" dirty="0"/>
                    </a:p>
                  </a:txBody>
                  <a:tcPr/>
                </a:tc>
                <a:tc>
                  <a:txBody>
                    <a:bodyPr/>
                    <a:lstStyle/>
                    <a:p>
                      <a:r>
                        <a:rPr lang="en-US" dirty="0" smtClean="0"/>
                        <a:t>5</a:t>
                      </a:r>
                      <a:endParaRPr lang="en-US" dirty="0"/>
                    </a:p>
                  </a:txBody>
                  <a:tcPr/>
                </a:tc>
                <a:tc>
                  <a:txBody>
                    <a:bodyPr/>
                    <a:lstStyle/>
                    <a:p>
                      <a:r>
                        <a:rPr lang="en-US" dirty="0" smtClean="0"/>
                        <a:t>$43.80</a:t>
                      </a:r>
                      <a:endParaRPr lang="en-US" dirty="0"/>
                    </a:p>
                  </a:txBody>
                  <a:tcPr/>
                </a:tc>
              </a:tr>
              <a:tr h="370840">
                <a:tc>
                  <a:txBody>
                    <a:bodyPr/>
                    <a:lstStyle/>
                    <a:p>
                      <a:r>
                        <a:rPr lang="en-US" dirty="0" smtClean="0"/>
                        <a:t>25’ Audio Cables</a:t>
                      </a:r>
                      <a:endParaRPr lang="en-US" dirty="0"/>
                    </a:p>
                  </a:txBody>
                  <a:tcPr/>
                </a:tc>
                <a:tc>
                  <a:txBody>
                    <a:bodyPr/>
                    <a:lstStyle/>
                    <a:p>
                      <a:r>
                        <a:rPr lang="en-US" dirty="0" smtClean="0"/>
                        <a:t>3.5 mm Stereo</a:t>
                      </a:r>
                      <a:r>
                        <a:rPr lang="en-US" baseline="0" dirty="0" smtClean="0"/>
                        <a:t> </a:t>
                      </a:r>
                      <a:endParaRPr lang="en-US" dirty="0"/>
                    </a:p>
                  </a:txBody>
                  <a:tcPr/>
                </a:tc>
                <a:tc>
                  <a:txBody>
                    <a:bodyPr/>
                    <a:lstStyle/>
                    <a:p>
                      <a:r>
                        <a:rPr lang="en-US" dirty="0" smtClean="0"/>
                        <a:t>$7.00</a:t>
                      </a:r>
                      <a:endParaRPr lang="en-US" dirty="0"/>
                    </a:p>
                  </a:txBody>
                  <a:tcPr/>
                </a:tc>
                <a:tc>
                  <a:txBody>
                    <a:bodyPr/>
                    <a:lstStyle/>
                    <a:p>
                      <a:r>
                        <a:rPr lang="en-US" dirty="0" smtClean="0"/>
                        <a:t>5</a:t>
                      </a:r>
                      <a:endParaRPr lang="en-US" dirty="0"/>
                    </a:p>
                  </a:txBody>
                  <a:tcPr/>
                </a:tc>
                <a:tc>
                  <a:txBody>
                    <a:bodyPr/>
                    <a:lstStyle/>
                    <a:p>
                      <a:r>
                        <a:rPr lang="en-US" dirty="0" smtClean="0"/>
                        <a:t>$35</a:t>
                      </a:r>
                      <a:endParaRPr lang="en-US" dirty="0"/>
                    </a:p>
                  </a:txBody>
                  <a:tcPr/>
                </a:tc>
              </a:tr>
              <a:tr h="370840">
                <a:tc>
                  <a:txBody>
                    <a:bodyPr/>
                    <a:lstStyle/>
                    <a:p>
                      <a:r>
                        <a:rPr lang="en-US" dirty="0" smtClean="0"/>
                        <a:t>Misc. Electronic</a:t>
                      </a:r>
                      <a:r>
                        <a:rPr lang="en-US" baseline="0" dirty="0" smtClean="0"/>
                        <a:t> Components</a:t>
                      </a:r>
                      <a:endParaRPr lang="en-US" dirty="0"/>
                    </a:p>
                  </a:txBody>
                  <a:tcPr/>
                </a:tc>
                <a:tc>
                  <a:txBody>
                    <a:bodyPr/>
                    <a:lstStyle/>
                    <a:p>
                      <a:r>
                        <a:rPr lang="en-US" dirty="0" smtClean="0"/>
                        <a:t>Resistors,</a:t>
                      </a:r>
                      <a:r>
                        <a:rPr lang="en-US" baseline="0" dirty="0" smtClean="0"/>
                        <a:t> Capacitors, barrel connectors, Voltage Regulators</a:t>
                      </a:r>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~$50</a:t>
                      </a:r>
                      <a:endParaRPr lang="en-US" dirty="0"/>
                    </a:p>
                  </a:txBody>
                  <a:tcPr/>
                </a:tc>
              </a:tr>
              <a:tr h="370840">
                <a:tc>
                  <a:txBody>
                    <a:bodyPr/>
                    <a:lstStyle/>
                    <a:p>
                      <a:r>
                        <a:rPr lang="en-US" dirty="0" smtClean="0"/>
                        <a:t>Misc. Hardware components</a:t>
                      </a:r>
                      <a:endParaRPr lang="en-US" dirty="0"/>
                    </a:p>
                  </a:txBody>
                  <a:tcPr/>
                </a:tc>
                <a:tc>
                  <a:txBody>
                    <a:bodyPr/>
                    <a:lstStyle/>
                    <a:p>
                      <a:r>
                        <a:rPr lang="en-US" dirty="0" smtClean="0"/>
                        <a:t>Velcro, Tape,</a:t>
                      </a:r>
                      <a:r>
                        <a:rPr lang="en-US" baseline="0" dirty="0" smtClean="0"/>
                        <a:t>  Wood blocks</a:t>
                      </a:r>
                      <a:endParaRPr lang="en-US" dirty="0"/>
                    </a:p>
                  </a:txBody>
                  <a:tcPr/>
                </a:tc>
                <a:tc>
                  <a:txBody>
                    <a:bodyPr/>
                    <a:lstStyle/>
                    <a:p>
                      <a:endParaRPr lang="en-US" dirty="0"/>
                    </a:p>
                  </a:txBody>
                  <a:tcPr/>
                </a:tc>
                <a:tc>
                  <a:txBody>
                    <a:bodyPr/>
                    <a:lstStyle/>
                    <a:p>
                      <a:endParaRPr lang="en-US"/>
                    </a:p>
                  </a:txBody>
                  <a:tcPr/>
                </a:tc>
                <a:tc>
                  <a:txBody>
                    <a:bodyPr/>
                    <a:lstStyle/>
                    <a:p>
                      <a:r>
                        <a:rPr lang="en-US" dirty="0" smtClean="0"/>
                        <a:t>~$50</a:t>
                      </a:r>
                      <a:endParaRPr lang="en-US" dirty="0"/>
                    </a:p>
                  </a:txBody>
                  <a:tcPr/>
                </a:tc>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r>
                        <a:rPr lang="en-US" b="1" dirty="0" smtClean="0"/>
                        <a:t>Total</a:t>
                      </a:r>
                      <a:endParaRPr lang="en-US" b="1"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$610.02</a:t>
                      </a:r>
                      <a:endParaRPr lang="en-US" dirty="0"/>
                    </a:p>
                  </a:txBody>
                  <a:tcPr/>
                </a:tc>
              </a:tr>
            </a:tbl>
          </a:graphicData>
        </a:graphic>
      </p:graphicFrame>
      <p:sp>
        <p:nvSpPr>
          <p:cNvPr id="6" name="TextBox 5"/>
          <p:cNvSpPr txBox="1"/>
          <p:nvPr/>
        </p:nvSpPr>
        <p:spPr>
          <a:xfrm>
            <a:off x="555408" y="6310180"/>
            <a:ext cx="11070531" cy="369332"/>
          </a:xfrm>
          <a:prstGeom prst="rect">
            <a:avLst/>
          </a:prstGeom>
          <a:noFill/>
        </p:spPr>
        <p:txBody>
          <a:bodyPr wrap="square" rtlCol="0">
            <a:spAutoFit/>
          </a:bodyPr>
          <a:lstStyle/>
          <a:p>
            <a:r>
              <a:rPr lang="en-US" dirty="0" smtClean="0"/>
              <a:t>*Total Spending by our team was $780. The above represents only components used in our final design</a:t>
            </a:r>
            <a:endParaRPr lang="en-US" dirty="0"/>
          </a:p>
        </p:txBody>
      </p:sp>
    </p:spTree>
    <p:extLst>
      <p:ext uri="{BB962C8B-B14F-4D97-AF65-F5344CB8AC3E}">
        <p14:creationId xmlns:p14="http://schemas.microsoft.com/office/powerpoint/2010/main" val="40262392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Steps</a:t>
            </a:r>
            <a:endParaRPr lang="en-US" dirty="0"/>
          </a:p>
        </p:txBody>
      </p:sp>
      <p:sp>
        <p:nvSpPr>
          <p:cNvPr id="3" name="Content Placeholder 2"/>
          <p:cNvSpPr>
            <a:spLocks noGrp="1"/>
          </p:cNvSpPr>
          <p:nvPr>
            <p:ph idx="1"/>
          </p:nvPr>
        </p:nvSpPr>
        <p:spPr>
          <a:xfrm>
            <a:off x="913755" y="1875345"/>
            <a:ext cx="10353762" cy="3136773"/>
          </a:xfrm>
        </p:spPr>
        <p:txBody>
          <a:bodyPr>
            <a:normAutofit/>
          </a:bodyPr>
          <a:lstStyle/>
          <a:p>
            <a:r>
              <a:rPr lang="en-US" dirty="0" smtClean="0"/>
              <a:t>Having an FPGA with more logic blocks would permit:</a:t>
            </a:r>
          </a:p>
          <a:p>
            <a:pPr lvl="1"/>
            <a:r>
              <a:rPr lang="en-US" sz="2000" dirty="0" smtClean="0"/>
              <a:t>Higher order filters for a sharper response</a:t>
            </a:r>
          </a:p>
          <a:p>
            <a:pPr lvl="1"/>
            <a:r>
              <a:rPr lang="en-US" sz="2000" dirty="0" smtClean="0"/>
              <a:t>More microphones per array for sharper reception regions</a:t>
            </a:r>
          </a:p>
          <a:p>
            <a:pPr lvl="1"/>
            <a:r>
              <a:rPr lang="en-US" sz="2000" dirty="0" smtClean="0"/>
              <a:t>More subarrays to support narrower subbands</a:t>
            </a:r>
          </a:p>
          <a:p>
            <a:pPr lvl="1"/>
            <a:r>
              <a:rPr lang="en-US" sz="2000" dirty="0" smtClean="0"/>
              <a:t>Additional microphone arrays to support an additional dimension of isolation</a:t>
            </a:r>
          </a:p>
          <a:p>
            <a:r>
              <a:rPr lang="en-US" dirty="0" smtClean="0"/>
              <a:t>Bluetooth support</a:t>
            </a:r>
          </a:p>
        </p:txBody>
      </p:sp>
      <p:pic>
        <p:nvPicPr>
          <p:cNvPr id="3074" name="Picture 2" descr="http://www.dvc.edu/future/steps/images/steps-horizont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6886" y="5012119"/>
            <a:ext cx="6667500"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6376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264" y="373117"/>
            <a:ext cx="10353761" cy="1326321"/>
          </a:xfrm>
        </p:spPr>
        <p:txBody>
          <a:bodyPr/>
          <a:lstStyle/>
          <a:p>
            <a:r>
              <a:rPr lang="en-US" dirty="0" smtClean="0"/>
              <a:t>Thank you</a:t>
            </a:r>
            <a:endParaRPr lang="en-US" dirty="0"/>
          </a:p>
        </p:txBody>
      </p:sp>
    </p:spTree>
    <p:extLst>
      <p:ext uri="{BB962C8B-B14F-4D97-AF65-F5344CB8AC3E}">
        <p14:creationId xmlns:p14="http://schemas.microsoft.com/office/powerpoint/2010/main" val="14021946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438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666" y="0"/>
            <a:ext cx="10353761" cy="1326321"/>
          </a:xfrm>
        </p:spPr>
        <p:txBody>
          <a:bodyPr/>
          <a:lstStyle/>
          <a:p>
            <a:r>
              <a:rPr lang="en-US" dirty="0" smtClean="0"/>
              <a:t>Predicted vs actual results</a:t>
            </a:r>
            <a:endParaRPr lang="en-US" dirty="0"/>
          </a:p>
        </p:txBody>
      </p:sp>
      <p:pic>
        <p:nvPicPr>
          <p:cNvPr id="2050" name="Picture 2" descr="C:\Users\TimD\Dropbox\Courses\Capstone\MATLAB Files\room_verification.png"/>
          <p:cNvPicPr>
            <a:picLocks noChangeAspect="1" noChangeArrowheads="1"/>
          </p:cNvPicPr>
          <p:nvPr/>
        </p:nvPicPr>
        <p:blipFill rotWithShape="1">
          <a:blip r:embed="rId7">
            <a:extLst>
              <a:ext uri="{28A0092B-C50C-407E-A947-70E740481C1C}">
                <a14:useLocalDpi xmlns:a14="http://schemas.microsoft.com/office/drawing/2010/main" val="0"/>
              </a:ext>
            </a:extLst>
          </a:blip>
          <a:srcRect l="28408" t="7816" r="24633" b="11265"/>
          <a:stretch/>
        </p:blipFill>
        <p:spPr bwMode="auto">
          <a:xfrm>
            <a:off x="660003" y="1198179"/>
            <a:ext cx="4069652" cy="50798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TimD\Dropbox\Courses\Capstone\MATLAB Files\room_real.png"/>
          <p:cNvPicPr>
            <a:picLocks noChangeAspect="1" noChangeArrowheads="1"/>
          </p:cNvPicPr>
          <p:nvPr/>
        </p:nvPicPr>
        <p:blipFill rotWithShape="1">
          <a:blip r:embed="rId8">
            <a:extLst>
              <a:ext uri="{28A0092B-C50C-407E-A947-70E740481C1C}">
                <a14:useLocalDpi xmlns:a14="http://schemas.microsoft.com/office/drawing/2010/main" val="0"/>
              </a:ext>
            </a:extLst>
          </a:blip>
          <a:srcRect l="70760" t="7816" r="28327" b="11265"/>
          <a:stretch/>
        </p:blipFill>
        <p:spPr bwMode="auto">
          <a:xfrm>
            <a:off x="5888355" y="1198179"/>
            <a:ext cx="414384" cy="50624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57767" y="1158532"/>
            <a:ext cx="399544" cy="400110"/>
          </a:xfrm>
          <a:prstGeom prst="rect">
            <a:avLst/>
          </a:prstGeom>
          <a:noFill/>
        </p:spPr>
        <p:txBody>
          <a:bodyPr wrap="square" rtlCol="0">
            <a:spAutoFit/>
          </a:bodyPr>
          <a:lstStyle/>
          <a:p>
            <a:r>
              <a:rPr lang="en-US" sz="2000" dirty="0" smtClean="0"/>
              <a:t>0</a:t>
            </a:r>
            <a:endParaRPr lang="en-US" sz="2000" dirty="0"/>
          </a:p>
        </p:txBody>
      </p:sp>
      <p:sp>
        <p:nvSpPr>
          <p:cNvPr id="9" name="TextBox 8"/>
          <p:cNvSpPr txBox="1"/>
          <p:nvPr/>
        </p:nvSpPr>
        <p:spPr>
          <a:xfrm>
            <a:off x="6302739" y="5891256"/>
            <a:ext cx="454572" cy="400110"/>
          </a:xfrm>
          <a:prstGeom prst="rect">
            <a:avLst/>
          </a:prstGeom>
          <a:noFill/>
        </p:spPr>
        <p:txBody>
          <a:bodyPr wrap="square" rtlCol="0">
            <a:spAutoFit/>
          </a:bodyPr>
          <a:lstStyle/>
          <a:p>
            <a:r>
              <a:rPr lang="en-US" sz="2000" dirty="0" smtClean="0"/>
              <a:t>-8</a:t>
            </a:r>
            <a:endParaRPr lang="en-US" sz="2000" dirty="0"/>
          </a:p>
        </p:txBody>
      </p:sp>
      <p:sp>
        <p:nvSpPr>
          <p:cNvPr id="10" name="TextBox 9"/>
          <p:cNvSpPr txBox="1"/>
          <p:nvPr/>
        </p:nvSpPr>
        <p:spPr>
          <a:xfrm>
            <a:off x="6302739" y="3544717"/>
            <a:ext cx="529459" cy="400110"/>
          </a:xfrm>
          <a:prstGeom prst="rect">
            <a:avLst/>
          </a:prstGeom>
          <a:noFill/>
        </p:spPr>
        <p:txBody>
          <a:bodyPr wrap="square" rtlCol="0">
            <a:spAutoFit/>
          </a:bodyPr>
          <a:lstStyle/>
          <a:p>
            <a:r>
              <a:rPr lang="en-US" sz="2000" dirty="0" smtClean="0"/>
              <a:t>-4</a:t>
            </a:r>
            <a:endParaRPr lang="en-US" sz="2000" dirty="0"/>
          </a:p>
        </p:txBody>
      </p:sp>
      <p:sp>
        <p:nvSpPr>
          <p:cNvPr id="11" name="TextBox 10"/>
          <p:cNvSpPr txBox="1"/>
          <p:nvPr/>
        </p:nvSpPr>
        <p:spPr>
          <a:xfrm>
            <a:off x="6302739" y="2391070"/>
            <a:ext cx="529459" cy="400110"/>
          </a:xfrm>
          <a:prstGeom prst="rect">
            <a:avLst/>
          </a:prstGeom>
          <a:noFill/>
        </p:spPr>
        <p:txBody>
          <a:bodyPr wrap="square" rtlCol="0">
            <a:spAutoFit/>
          </a:bodyPr>
          <a:lstStyle/>
          <a:p>
            <a:r>
              <a:rPr lang="en-US" sz="2000" dirty="0" smtClean="0"/>
              <a:t>-2</a:t>
            </a:r>
            <a:endParaRPr lang="en-US" sz="2000" dirty="0"/>
          </a:p>
        </p:txBody>
      </p:sp>
      <p:sp>
        <p:nvSpPr>
          <p:cNvPr id="12" name="TextBox 11"/>
          <p:cNvSpPr txBox="1"/>
          <p:nvPr/>
        </p:nvSpPr>
        <p:spPr>
          <a:xfrm>
            <a:off x="6302739" y="4690344"/>
            <a:ext cx="529459" cy="400110"/>
          </a:xfrm>
          <a:prstGeom prst="rect">
            <a:avLst/>
          </a:prstGeom>
          <a:noFill/>
        </p:spPr>
        <p:txBody>
          <a:bodyPr wrap="square" rtlCol="0">
            <a:spAutoFit/>
          </a:bodyPr>
          <a:lstStyle/>
          <a:p>
            <a:r>
              <a:rPr lang="en-US" sz="2000" dirty="0" smtClean="0"/>
              <a:t>-6</a:t>
            </a:r>
            <a:endParaRPr lang="en-US" sz="2000" dirty="0"/>
          </a:p>
        </p:txBody>
      </p:sp>
      <p:pic>
        <p:nvPicPr>
          <p:cNvPr id="2053" name="Picture 5" descr="C:\Users\TimD\Dropbox\Courses\Capstone\MATLAB Files\room_real_v2.png"/>
          <p:cNvPicPr>
            <a:picLocks noChangeAspect="1" noChangeArrowheads="1"/>
          </p:cNvPicPr>
          <p:nvPr/>
        </p:nvPicPr>
        <p:blipFill rotWithShape="1">
          <a:blip r:embed="rId9">
            <a:extLst>
              <a:ext uri="{28A0092B-C50C-407E-A947-70E740481C1C}">
                <a14:useLocalDpi xmlns:a14="http://schemas.microsoft.com/office/drawing/2010/main" val="0"/>
              </a:ext>
            </a:extLst>
          </a:blip>
          <a:srcRect l="28927" t="8726" r="30699" b="11180"/>
          <a:stretch/>
        </p:blipFill>
        <p:spPr bwMode="auto">
          <a:xfrm>
            <a:off x="7482119" y="1158532"/>
            <a:ext cx="4139707" cy="5132834"/>
          </a:xfrm>
          <a:prstGeom prst="rect">
            <a:avLst/>
          </a:prstGeom>
          <a:noFill/>
          <a:extLst>
            <a:ext uri="{909E8E84-426E-40DD-AFC4-6F175D3DCCD1}">
              <a14:hiddenFill xmlns:a14="http://schemas.microsoft.com/office/drawing/2010/main">
                <a:solidFill>
                  <a:srgbClr val="FFFFFF"/>
                </a:solidFill>
              </a14:hiddenFill>
            </a:ext>
          </a:extLst>
        </p:spPr>
      </p:pic>
      <p:pic>
        <p:nvPicPr>
          <p:cNvPr id="3" name="loud_full.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tretch>
            <a:fillRect/>
          </a:stretch>
        </p:blipFill>
        <p:spPr>
          <a:xfrm>
            <a:off x="7972105" y="3439972"/>
            <a:ext cx="472947" cy="609600"/>
          </a:xfrm>
          <a:prstGeom prst="rect">
            <a:avLst/>
          </a:prstGeom>
        </p:spPr>
      </p:pic>
      <p:pic>
        <p:nvPicPr>
          <p:cNvPr id="4" name="loud_null_full.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extLst>
              <a:ext uri="{28A0092B-C50C-407E-A947-70E740481C1C}">
                <a14:useLocalDpi xmlns:a14="http://schemas.microsoft.com/office/drawing/2010/main" val="0"/>
              </a:ext>
            </a:extLst>
          </a:blip>
          <a:stretch>
            <a:fillRect/>
          </a:stretch>
        </p:blipFill>
        <p:spPr>
          <a:xfrm>
            <a:off x="10778367" y="3439972"/>
            <a:ext cx="472947" cy="609600"/>
          </a:xfrm>
          <a:prstGeom prst="rect">
            <a:avLst/>
          </a:prstGeom>
        </p:spPr>
      </p:pic>
    </p:spTree>
    <p:extLst>
      <p:ext uri="{BB962C8B-B14F-4D97-AF65-F5344CB8AC3E}">
        <p14:creationId xmlns:p14="http://schemas.microsoft.com/office/powerpoint/2010/main" val="270802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25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17" y="1927993"/>
            <a:ext cx="5990897" cy="1326321"/>
          </a:xfrm>
        </p:spPr>
        <p:txBody>
          <a:bodyPr/>
          <a:lstStyle/>
          <a:p>
            <a:r>
              <a:rPr lang="en-US" dirty="0" smtClean="0"/>
              <a:t>Audio codecs</a:t>
            </a:r>
            <a:endParaRPr lang="en-US" dirty="0"/>
          </a:p>
        </p:txBody>
      </p:sp>
      <p:sp>
        <p:nvSpPr>
          <p:cNvPr id="3" name="Content Placeholder 2"/>
          <p:cNvSpPr>
            <a:spLocks noGrp="1"/>
          </p:cNvSpPr>
          <p:nvPr>
            <p:ph idx="1"/>
          </p:nvPr>
        </p:nvSpPr>
        <p:spPr>
          <a:xfrm>
            <a:off x="1733600" y="3168119"/>
            <a:ext cx="3216772" cy="2207922"/>
          </a:xfrm>
        </p:spPr>
        <p:txBody>
          <a:bodyPr>
            <a:normAutofit/>
          </a:bodyPr>
          <a:lstStyle/>
          <a:p>
            <a:r>
              <a:rPr lang="en-US" dirty="0" smtClean="0"/>
              <a:t>i2s audio standard</a:t>
            </a:r>
          </a:p>
          <a:p>
            <a:r>
              <a:rPr lang="en-US" dirty="0" smtClean="0"/>
              <a:t>24-bit resolution </a:t>
            </a:r>
          </a:p>
          <a:p>
            <a:r>
              <a:rPr lang="en-US" dirty="0" smtClean="0"/>
              <a:t>48 kHz sampling rate</a:t>
            </a:r>
          </a:p>
          <a:p>
            <a:r>
              <a:rPr lang="en-US" dirty="0" smtClean="0"/>
              <a:t>Programmed via i2c</a:t>
            </a:r>
          </a:p>
        </p:txBody>
      </p:sp>
      <p:pic>
        <p:nvPicPr>
          <p:cNvPr id="2050" name="Picture 2" descr="C:\Users\TimD\Dropbox\Camera Uploads\2015-12-02 12.47.31.jpg"/>
          <p:cNvPicPr>
            <a:picLocks noChangeAspect="1" noChangeArrowheads="1"/>
          </p:cNvPicPr>
          <p:nvPr/>
        </p:nvPicPr>
        <p:blipFill rotWithShape="1">
          <a:blip r:embed="rId2">
            <a:extLst>
              <a:ext uri="{28A0092B-C50C-407E-A947-70E740481C1C}">
                <a14:useLocalDpi xmlns:a14="http://schemas.microsoft.com/office/drawing/2010/main" val="0"/>
              </a:ext>
            </a:extLst>
          </a:blip>
          <a:srcRect t="11495" b="5287"/>
          <a:stretch/>
        </p:blipFill>
        <p:spPr bwMode="auto">
          <a:xfrm>
            <a:off x="6369267" y="312778"/>
            <a:ext cx="5586249" cy="6198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944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269949"/>
            <a:ext cx="10353761" cy="1326321"/>
          </a:xfrm>
        </p:spPr>
        <p:txBody>
          <a:bodyPr/>
          <a:lstStyle/>
          <a:p>
            <a:r>
              <a:rPr lang="en-US" dirty="0" smtClean="0"/>
              <a:t>The Problem – Hearing Loss</a:t>
            </a:r>
            <a:endParaRPr lang="en-US" dirty="0"/>
          </a:p>
        </p:txBody>
      </p:sp>
      <p:pic>
        <p:nvPicPr>
          <p:cNvPr id="4102" name="Picture 6" descr="http://www.theparentreport.com/wp-content/uploads/2013/08/RockConce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276" y="1729456"/>
            <a:ext cx="6665789" cy="478455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robinsons1874.com/images/elec%20tools/bosch_brute_work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3839" y="1729456"/>
            <a:ext cx="4751933" cy="4784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9735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560" y="0"/>
            <a:ext cx="10353761" cy="1326321"/>
          </a:xfrm>
        </p:spPr>
        <p:txBody>
          <a:bodyPr/>
          <a:lstStyle/>
          <a:p>
            <a:r>
              <a:rPr lang="en-US" dirty="0" smtClean="0"/>
              <a:t>Mems microphones</a:t>
            </a:r>
            <a:endParaRPr lang="en-US" dirty="0"/>
          </a:p>
        </p:txBody>
      </p:sp>
      <p:sp>
        <p:nvSpPr>
          <p:cNvPr id="3" name="Content Placeholder 2"/>
          <p:cNvSpPr>
            <a:spLocks noGrp="1"/>
          </p:cNvSpPr>
          <p:nvPr>
            <p:ph idx="1"/>
          </p:nvPr>
        </p:nvSpPr>
        <p:spPr>
          <a:xfrm>
            <a:off x="1448929" y="6249848"/>
            <a:ext cx="2381198" cy="451368"/>
          </a:xfrm>
        </p:spPr>
        <p:txBody>
          <a:bodyPr>
            <a:normAutofit lnSpcReduction="10000"/>
          </a:bodyPr>
          <a:lstStyle/>
          <a:p>
            <a:r>
              <a:rPr lang="en-US" dirty="0" smtClean="0"/>
              <a:t>Omnidirectional </a:t>
            </a:r>
          </a:p>
        </p:txBody>
      </p:sp>
      <p:pic>
        <p:nvPicPr>
          <p:cNvPr id="3074" name="Picture 2" descr="C:\Users\TimD\Dropbox\Camera Uploads\2015-12-02 12.51.20.jpg"/>
          <p:cNvPicPr>
            <a:picLocks noChangeAspect="1" noChangeArrowheads="1"/>
          </p:cNvPicPr>
          <p:nvPr/>
        </p:nvPicPr>
        <p:blipFill rotWithShape="1">
          <a:blip r:embed="rId2">
            <a:extLst>
              <a:ext uri="{28A0092B-C50C-407E-A947-70E740481C1C}">
                <a14:useLocalDpi xmlns:a14="http://schemas.microsoft.com/office/drawing/2010/main" val="0"/>
              </a:ext>
            </a:extLst>
          </a:blip>
          <a:srcRect l="28061"/>
          <a:stretch/>
        </p:blipFill>
        <p:spPr bwMode="auto">
          <a:xfrm rot="16200000">
            <a:off x="3623931" y="-1186740"/>
            <a:ext cx="5097229" cy="94472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89213" y="6290866"/>
            <a:ext cx="2166664" cy="369332"/>
          </a:xfrm>
          <a:prstGeom prst="rect">
            <a:avLst/>
          </a:prstGeom>
        </p:spPr>
        <p:txBody>
          <a:bodyPr wrap="square">
            <a:spAutoFit/>
          </a:bodyPr>
          <a:lstStyle/>
          <a:p>
            <a:pPr marL="285750" indent="-285750">
              <a:buFont typeface="Arial" panose="020B0604020202020204" pitchFamily="34" charset="0"/>
              <a:buChar char="•"/>
            </a:pPr>
            <a:r>
              <a:rPr lang="en-US" dirty="0" smtClean="0"/>
              <a:t>High </a:t>
            </a:r>
            <a:r>
              <a:rPr lang="en-US" dirty="0"/>
              <a:t>sensitivity</a:t>
            </a:r>
          </a:p>
        </p:txBody>
      </p:sp>
      <p:sp>
        <p:nvSpPr>
          <p:cNvPr id="6" name="Rectangle 5"/>
          <p:cNvSpPr/>
          <p:nvPr/>
        </p:nvSpPr>
        <p:spPr>
          <a:xfrm>
            <a:off x="8206168" y="6286885"/>
            <a:ext cx="2689993" cy="369332"/>
          </a:xfrm>
          <a:prstGeom prst="rect">
            <a:avLst/>
          </a:prstGeom>
        </p:spPr>
        <p:txBody>
          <a:bodyPr wrap="square">
            <a:spAutoFit/>
          </a:bodyPr>
          <a:lstStyle/>
          <a:p>
            <a:pPr marL="285750" indent="-285750">
              <a:buFont typeface="Arial" panose="020B0604020202020204" pitchFamily="34" charset="0"/>
              <a:buChar char="•"/>
            </a:pPr>
            <a:r>
              <a:rPr lang="en-US" dirty="0" smtClean="0"/>
              <a:t>High gain amplifier</a:t>
            </a:r>
            <a:endParaRPr lang="en-US" dirty="0"/>
          </a:p>
        </p:txBody>
      </p:sp>
    </p:spTree>
    <p:extLst>
      <p:ext uri="{BB962C8B-B14F-4D97-AF65-F5344CB8AC3E}">
        <p14:creationId xmlns:p14="http://schemas.microsoft.com/office/powerpoint/2010/main" val="27782813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030" y="0"/>
            <a:ext cx="10353761" cy="1326321"/>
          </a:xfrm>
        </p:spPr>
        <p:txBody>
          <a:bodyPr/>
          <a:lstStyle/>
          <a:p>
            <a:r>
              <a:rPr lang="en-US" dirty="0" smtClean="0"/>
              <a:t>Microphone Array</a:t>
            </a:r>
            <a:endParaRPr lang="en-US" dirty="0"/>
          </a:p>
        </p:txBody>
      </p:sp>
      <p:pic>
        <p:nvPicPr>
          <p:cNvPr id="4098" name="Picture 2" descr="C:\Users\TimD\Dropbox\Camera Uploads\2015-12-02 12.51.52.jpg"/>
          <p:cNvPicPr>
            <a:picLocks noChangeAspect="1" noChangeArrowheads="1"/>
          </p:cNvPicPr>
          <p:nvPr/>
        </p:nvPicPr>
        <p:blipFill rotWithShape="1">
          <a:blip r:embed="rId2">
            <a:extLst>
              <a:ext uri="{28A0092B-C50C-407E-A947-70E740481C1C}">
                <a14:useLocalDpi xmlns:a14="http://schemas.microsoft.com/office/drawing/2010/main" val="0"/>
              </a:ext>
            </a:extLst>
          </a:blip>
          <a:srcRect t="15862" b="8506"/>
          <a:stretch/>
        </p:blipFill>
        <p:spPr bwMode="auto">
          <a:xfrm>
            <a:off x="1334814" y="1087821"/>
            <a:ext cx="9560898" cy="5423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544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98" y="215879"/>
            <a:ext cx="10353761" cy="1326321"/>
          </a:xfrm>
        </p:spPr>
        <p:txBody>
          <a:bodyPr/>
          <a:lstStyle/>
          <a:p>
            <a:r>
              <a:rPr lang="en-US" dirty="0" smtClean="0"/>
              <a:t>Loud Environment</a:t>
            </a:r>
            <a:endParaRPr lang="en-US" dirty="0"/>
          </a:p>
        </p:txBody>
      </p:sp>
      <p:pic>
        <p:nvPicPr>
          <p:cNvPr id="717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016" t="3478" r="7279"/>
          <a:stretch/>
        </p:blipFill>
        <p:spPr bwMode="auto">
          <a:xfrm>
            <a:off x="599090" y="2254469"/>
            <a:ext cx="5305801" cy="402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479" t="3426" r="6845" b="3368"/>
          <a:stretch/>
        </p:blipFill>
        <p:spPr bwMode="auto">
          <a:xfrm>
            <a:off x="6257934" y="2254469"/>
            <a:ext cx="5440080" cy="402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a:spLocks noGrp="1"/>
          </p:cNvSpPr>
          <p:nvPr>
            <p:ph idx="1"/>
          </p:nvPr>
        </p:nvSpPr>
        <p:spPr>
          <a:xfrm>
            <a:off x="2447644" y="1832180"/>
            <a:ext cx="1608691" cy="473715"/>
          </a:xfrm>
        </p:spPr>
        <p:txBody>
          <a:bodyPr>
            <a:normAutofit/>
          </a:bodyPr>
          <a:lstStyle/>
          <a:p>
            <a:r>
              <a:rPr lang="en-US" dirty="0" smtClean="0"/>
              <a:t>Off axis</a:t>
            </a:r>
          </a:p>
        </p:txBody>
      </p:sp>
      <p:sp>
        <p:nvSpPr>
          <p:cNvPr id="8" name="Content Placeholder 2"/>
          <p:cNvSpPr txBox="1">
            <a:spLocks/>
          </p:cNvSpPr>
          <p:nvPr/>
        </p:nvSpPr>
        <p:spPr>
          <a:xfrm>
            <a:off x="8173626" y="1832180"/>
            <a:ext cx="1608691" cy="47371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r>
              <a:rPr lang="en-US" dirty="0" smtClean="0"/>
              <a:t>On axis</a:t>
            </a:r>
          </a:p>
        </p:txBody>
      </p:sp>
      <p:pic>
        <p:nvPicPr>
          <p:cNvPr id="4" name="Lab Beam 15 Off Ax.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tretch>
            <a:fillRect/>
          </a:stretch>
        </p:blipFill>
        <p:spPr>
          <a:xfrm>
            <a:off x="1319057" y="4276427"/>
            <a:ext cx="472947" cy="609600"/>
          </a:xfrm>
          <a:prstGeom prst="rect">
            <a:avLst/>
          </a:prstGeom>
        </p:spPr>
      </p:pic>
      <p:pic>
        <p:nvPicPr>
          <p:cNvPr id="9" name="Lab Beam 15 On Ax.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extLst>
              <a:ext uri="{28A0092B-C50C-407E-A947-70E740481C1C}">
                <a14:useLocalDpi xmlns:a14="http://schemas.microsoft.com/office/drawing/2010/main" val="0"/>
              </a:ext>
            </a:extLst>
          </a:blip>
          <a:stretch>
            <a:fillRect/>
          </a:stretch>
        </p:blipFill>
        <p:spPr>
          <a:xfrm>
            <a:off x="8350478" y="4886027"/>
            <a:ext cx="472947" cy="609600"/>
          </a:xfrm>
          <a:prstGeom prst="rect">
            <a:avLst/>
          </a:prstGeom>
        </p:spPr>
      </p:pic>
    </p:spTree>
    <p:extLst>
      <p:ext uri="{BB962C8B-B14F-4D97-AF65-F5344CB8AC3E}">
        <p14:creationId xmlns:p14="http://schemas.microsoft.com/office/powerpoint/2010/main" val="3950195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000"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TimD\Downloads\dual-composite-post-pro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131" y="194688"/>
            <a:ext cx="9541591" cy="6474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32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TimD\Downloads\two_arr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37" y="923420"/>
            <a:ext cx="11372020" cy="5398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1348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112" y="13648"/>
            <a:ext cx="6742599" cy="1326321"/>
          </a:xfrm>
        </p:spPr>
        <p:txBody>
          <a:bodyPr/>
          <a:lstStyle/>
          <a:p>
            <a:r>
              <a:rPr lang="en-US" dirty="0" smtClean="0"/>
              <a:t>Existing Solutions</a:t>
            </a:r>
            <a:endParaRPr lang="en-US" dirty="0"/>
          </a:p>
        </p:txBody>
      </p:sp>
      <p:pic>
        <p:nvPicPr>
          <p:cNvPr id="3074" name="Picture 2" descr="https://upload.wikimedia.org/wikipedia/commons/1/16/5th_Floor_Lecture_H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2935" y="3735188"/>
            <a:ext cx="4435850" cy="289217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sundayobserver.lk/2013/10/13/z_p39-Unwritt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2935" y="245659"/>
            <a:ext cx="4435850" cy="332047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orgsites.com/de/hearing-aid-information/nr5555203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881" y="1926924"/>
            <a:ext cx="5545342" cy="36165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2311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70" y="252247"/>
            <a:ext cx="6162779" cy="1326321"/>
          </a:xfrm>
        </p:spPr>
        <p:txBody>
          <a:bodyPr/>
          <a:lstStyle/>
          <a:p>
            <a:r>
              <a:rPr lang="en-US" dirty="0" smtClean="0"/>
              <a:t>Our Solution</a:t>
            </a:r>
            <a:endParaRPr lang="en-US" dirty="0"/>
          </a:p>
        </p:txBody>
      </p:sp>
      <p:sp>
        <p:nvSpPr>
          <p:cNvPr id="3" name="Content Placeholder 2"/>
          <p:cNvSpPr>
            <a:spLocks noGrp="1"/>
          </p:cNvSpPr>
          <p:nvPr>
            <p:ph idx="1"/>
          </p:nvPr>
        </p:nvSpPr>
        <p:spPr>
          <a:xfrm>
            <a:off x="844127" y="1712886"/>
            <a:ext cx="4668399" cy="4631005"/>
          </a:xfrm>
        </p:spPr>
        <p:txBody>
          <a:bodyPr>
            <a:normAutofit/>
          </a:bodyPr>
          <a:lstStyle/>
          <a:p>
            <a:r>
              <a:rPr lang="en-US" dirty="0" smtClean="0"/>
              <a:t>Spatial Isolation</a:t>
            </a:r>
          </a:p>
          <a:p>
            <a:pPr lvl="1"/>
            <a:r>
              <a:rPr lang="en-US" sz="2000" dirty="0" smtClean="0"/>
              <a:t>Microphone array beamforming</a:t>
            </a:r>
          </a:p>
          <a:p>
            <a:r>
              <a:rPr lang="en-US" dirty="0" smtClean="0"/>
              <a:t>Speech Band Composition</a:t>
            </a:r>
          </a:p>
          <a:p>
            <a:pPr lvl="1"/>
            <a:r>
              <a:rPr lang="en-US" sz="2000" dirty="0" smtClean="0"/>
              <a:t>Microphone array design</a:t>
            </a:r>
          </a:p>
          <a:p>
            <a:pPr lvl="1"/>
            <a:r>
              <a:rPr lang="en-US" sz="2000" dirty="0" smtClean="0"/>
              <a:t>Real-time filtering</a:t>
            </a:r>
          </a:p>
          <a:p>
            <a:r>
              <a:rPr lang="en-US" dirty="0" smtClean="0"/>
              <a:t>Implementation</a:t>
            </a:r>
          </a:p>
          <a:p>
            <a:pPr lvl="1"/>
            <a:r>
              <a:rPr lang="en-US" sz="2000" dirty="0" smtClean="0"/>
              <a:t>FPGA</a:t>
            </a:r>
          </a:p>
          <a:p>
            <a:r>
              <a:rPr lang="en-US" dirty="0" smtClean="0"/>
              <a:t>Control &amp; Operation</a:t>
            </a:r>
          </a:p>
          <a:p>
            <a:pPr lvl="1"/>
            <a:endParaRPr lang="en-US" dirty="0" smtClean="0"/>
          </a:p>
          <a:p>
            <a:endParaRPr lang="en-US" dirty="0" smtClean="0"/>
          </a:p>
          <a:p>
            <a:pPr marL="0" indent="0">
              <a:buNone/>
            </a:pPr>
            <a:endParaRPr lang="en-US" dirty="0"/>
          </a:p>
        </p:txBody>
      </p:sp>
      <p:pic>
        <p:nvPicPr>
          <p:cNvPr id="5122" name="Picture 2" descr="C:\Users\TimD\Downloads\Mic-Array-Sketch-2.png"/>
          <p:cNvPicPr>
            <a:picLocks noChangeAspect="1" noChangeArrowheads="1"/>
          </p:cNvPicPr>
          <p:nvPr/>
        </p:nvPicPr>
        <p:blipFill rotWithShape="1">
          <a:blip r:embed="rId3">
            <a:extLst>
              <a:ext uri="{28A0092B-C50C-407E-A947-70E740481C1C}">
                <a14:useLocalDpi xmlns:a14="http://schemas.microsoft.com/office/drawing/2010/main" val="0"/>
              </a:ext>
            </a:extLst>
          </a:blip>
          <a:srcRect l="3235"/>
          <a:stretch/>
        </p:blipFill>
        <p:spPr bwMode="auto">
          <a:xfrm>
            <a:off x="6700345" y="354506"/>
            <a:ext cx="5186856" cy="6175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7889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637066" y="2127245"/>
                <a:ext cx="5319595" cy="3669979"/>
              </a:xfrm>
              <a:prstGeom prst="rect">
                <a:avLst/>
              </a:prstGeom>
            </p:spPr>
            <p:txBody>
              <a:bodyPr wrap="square">
                <a:spAutoFit/>
              </a:bodyPr>
              <a:lstStyle/>
              <a:p>
                <a:pPr marL="285750" indent="-285750">
                  <a:spcBef>
                    <a:spcPts val="800"/>
                  </a:spcBef>
                  <a:buFont typeface="Arial" panose="020B0604020202020204" pitchFamily="34" charset="0"/>
                  <a:buChar char="•"/>
                </a:pPr>
                <a:r>
                  <a:rPr lang="en-US" sz="2000" dirty="0" smtClean="0"/>
                  <a:t>Output of the microphone array: </a:t>
                </a:r>
              </a:p>
              <a:p>
                <a:pPr marL="742950" lvl="1" indent="-285750">
                  <a:spcBef>
                    <a:spcPts val="800"/>
                  </a:spcBef>
                  <a:buFont typeface="Arial" panose="020B0604020202020204" pitchFamily="34" charset="0"/>
                  <a:buChar char="•"/>
                </a:pPr>
                <a14:m>
                  <m:oMath xmlns:m="http://schemas.openxmlformats.org/officeDocument/2006/math">
                    <m:r>
                      <a:rPr lang="en-US" sz="4000" i="1">
                        <a:latin typeface="Cambria Math" panose="02040503050406030204" pitchFamily="18" charset="0"/>
                      </a:rPr>
                      <m:t>𝑦</m:t>
                    </m:r>
                    <m:d>
                      <m:dPr>
                        <m:ctrlPr>
                          <a:rPr lang="en-US" sz="4000" i="1">
                            <a:latin typeface="Cambria Math"/>
                          </a:rPr>
                        </m:ctrlPr>
                      </m:dPr>
                      <m:e>
                        <m:r>
                          <a:rPr lang="en-US" sz="4000" i="1">
                            <a:latin typeface="Cambria Math" panose="02040503050406030204" pitchFamily="18" charset="0"/>
                          </a:rPr>
                          <m:t>𝑡</m:t>
                        </m:r>
                      </m:e>
                    </m:d>
                    <m:r>
                      <a:rPr lang="en-US" sz="4000">
                        <a:latin typeface="Cambria Math" panose="02040503050406030204" pitchFamily="18" charset="0"/>
                      </a:rPr>
                      <m:t>=</m:t>
                    </m:r>
                    <m:f>
                      <m:fPr>
                        <m:ctrlPr>
                          <a:rPr lang="en-US" sz="4000" i="1">
                            <a:latin typeface="Cambria Math"/>
                          </a:rPr>
                        </m:ctrlPr>
                      </m:fPr>
                      <m:num>
                        <m:r>
                          <a:rPr lang="en-US" sz="4000" i="1">
                            <a:latin typeface="Cambria Math" panose="02040503050406030204" pitchFamily="18" charset="0"/>
                          </a:rPr>
                          <m:t>1</m:t>
                        </m:r>
                      </m:num>
                      <m:den>
                        <m:r>
                          <a:rPr lang="en-US" sz="4000" i="1">
                            <a:latin typeface="Cambria Math" panose="02040503050406030204" pitchFamily="18" charset="0"/>
                          </a:rPr>
                          <m:t>𝑁</m:t>
                        </m:r>
                      </m:den>
                    </m:f>
                    <m:nary>
                      <m:naryPr>
                        <m:chr m:val="∑"/>
                        <m:subHide m:val="on"/>
                        <m:supHide m:val="on"/>
                        <m:ctrlPr>
                          <a:rPr lang="en-US" sz="4000" i="1">
                            <a:latin typeface="Cambria Math"/>
                          </a:rPr>
                        </m:ctrlPr>
                      </m:naryPr>
                      <m:sub/>
                      <m:sup/>
                      <m:e>
                        <m:r>
                          <a:rPr lang="en-US" sz="4000" i="1">
                            <a:latin typeface="Cambria Math" panose="02040503050406030204" pitchFamily="18" charset="0"/>
                          </a:rPr>
                          <m:t>𝑥</m:t>
                        </m:r>
                        <m:d>
                          <m:dPr>
                            <m:ctrlPr>
                              <a:rPr lang="en-US" sz="4000" i="1">
                                <a:latin typeface="Cambria Math"/>
                              </a:rPr>
                            </m:ctrlPr>
                          </m:dPr>
                          <m:e>
                            <m:r>
                              <a:rPr lang="en-US" sz="4000" i="1">
                                <a:latin typeface="Cambria Math" panose="02040503050406030204" pitchFamily="18" charset="0"/>
                              </a:rPr>
                              <m:t>𝑡</m:t>
                            </m:r>
                          </m:e>
                        </m:d>
                      </m:e>
                    </m:nary>
                  </m:oMath>
                </a14:m>
                <a:endParaRPr lang="en-US" sz="4000" dirty="0"/>
              </a:p>
              <a:p>
                <a:pPr marL="285750" indent="-285750">
                  <a:spcBef>
                    <a:spcPts val="800"/>
                  </a:spcBef>
                  <a:buFont typeface="Arial" panose="020B0604020202020204" pitchFamily="34" charset="0"/>
                  <a:buChar char="•"/>
                </a:pPr>
                <a:endParaRPr lang="en-US" sz="2000" dirty="0"/>
              </a:p>
              <a:p>
                <a:pPr marL="285750" indent="-285750">
                  <a:spcBef>
                    <a:spcPts val="800"/>
                  </a:spcBef>
                  <a:buFont typeface="Arial" panose="020B0604020202020204" pitchFamily="34" charset="0"/>
                  <a:buChar char="•"/>
                </a:pPr>
                <a:endParaRPr lang="en-US" sz="2000" dirty="0" smtClean="0"/>
              </a:p>
              <a:p>
                <a:pPr lvl="1">
                  <a:spcBef>
                    <a:spcPts val="800"/>
                  </a:spcBef>
                </a:pPr>
                <a:endParaRPr lang="en-US" sz="2000" dirty="0" smtClean="0"/>
              </a:p>
              <a:p>
                <a:pPr>
                  <a:spcBef>
                    <a:spcPts val="800"/>
                  </a:spcBef>
                </a:pPr>
                <a:endParaRPr lang="en-US" sz="2000" dirty="0"/>
              </a:p>
              <a:p>
                <a:pPr>
                  <a:spcBef>
                    <a:spcPts val="800"/>
                  </a:spcBef>
                </a:pPr>
                <a:r>
                  <a:rPr lang="en-US" dirty="0"/>
                  <a:t/>
                </a:r>
                <a:br>
                  <a:rPr lang="en-US" dirty="0"/>
                </a:br>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637066" y="2127245"/>
                <a:ext cx="5319595" cy="3669979"/>
              </a:xfrm>
              <a:prstGeom prst="rect">
                <a:avLst/>
              </a:prstGeom>
              <a:blipFill rotWithShape="0">
                <a:blip r:embed="rId3"/>
                <a:stretch>
                  <a:fillRect l="-1032" t="-997"/>
                </a:stretch>
              </a:blipFill>
            </p:spPr>
            <p:txBody>
              <a:bodyPr/>
              <a:lstStyle/>
              <a:p>
                <a:r>
                  <a:rPr lang="en-US">
                    <a:noFill/>
                  </a:rPr>
                  <a:t> </a:t>
                </a:r>
              </a:p>
            </p:txBody>
          </p:sp>
        </mc:Fallback>
      </mc:AlternateContent>
      <p:sp>
        <p:nvSpPr>
          <p:cNvPr id="8" name="Title 1"/>
          <p:cNvSpPr>
            <a:spLocks noGrp="1"/>
          </p:cNvSpPr>
          <p:nvPr>
            <p:ph type="title"/>
          </p:nvPr>
        </p:nvSpPr>
        <p:spPr>
          <a:xfrm>
            <a:off x="637068" y="237063"/>
            <a:ext cx="10780900" cy="1326321"/>
          </a:xfrm>
        </p:spPr>
        <p:txBody>
          <a:bodyPr/>
          <a:lstStyle/>
          <a:p>
            <a:r>
              <a:rPr lang="en-US" dirty="0" smtClean="0"/>
              <a:t>array beamforming</a:t>
            </a:r>
            <a:endParaRPr lang="en-US" dirty="0"/>
          </a:p>
        </p:txBody>
      </p:sp>
      <mc:AlternateContent xmlns:mc="http://schemas.openxmlformats.org/markup-compatibility/2006" xmlns:a14="http://schemas.microsoft.com/office/drawing/2010/main">
        <mc:Choice Requires="a14">
          <p:sp>
            <p:nvSpPr>
              <p:cNvPr id="2" name="Rectangle 1"/>
              <p:cNvSpPr/>
              <p:nvPr/>
            </p:nvSpPr>
            <p:spPr>
              <a:xfrm>
                <a:off x="637066" y="4377155"/>
                <a:ext cx="6096000" cy="1420069"/>
              </a:xfrm>
              <a:prstGeom prst="rect">
                <a:avLst/>
              </a:prstGeom>
            </p:spPr>
            <p:txBody>
              <a:bodyPr>
                <a:spAutoFit/>
              </a:bodyPr>
              <a:lstStyle/>
              <a:p>
                <a:pPr marL="285750" indent="-285750">
                  <a:spcBef>
                    <a:spcPts val="800"/>
                  </a:spcBef>
                  <a:buFont typeface="Arial" panose="020B0604020202020204" pitchFamily="34" charset="0"/>
                  <a:buChar char="•"/>
                </a:pPr>
                <a:r>
                  <a:rPr lang="en-US" sz="2000" dirty="0"/>
                  <a:t>Wavefront delay at microphone n:</a:t>
                </a:r>
              </a:p>
              <a:p>
                <a:pPr marL="742950" lvl="1" indent="-285750">
                  <a:spcBef>
                    <a:spcPts val="800"/>
                  </a:spcBef>
                  <a:buFont typeface="Arial" panose="020B0604020202020204" pitchFamily="34" charset="0"/>
                  <a:buChar char="•"/>
                </a:pPr>
                <a14:m>
                  <m:oMath xmlns:m="http://schemas.openxmlformats.org/officeDocument/2006/math">
                    <m:sSub>
                      <m:sSubPr>
                        <m:ctrlPr>
                          <a:rPr lang="en-US" sz="4000" i="1">
                            <a:latin typeface="Cambria Math"/>
                          </a:rPr>
                        </m:ctrlPr>
                      </m:sSubPr>
                      <m:e>
                        <m:r>
                          <a:rPr lang="en-US" sz="4000" i="1">
                            <a:latin typeface="Cambria Math" panose="02040503050406030204" pitchFamily="18" charset="0"/>
                            <a:ea typeface="Cambria Math" panose="02040503050406030204" pitchFamily="18" charset="0"/>
                          </a:rPr>
                          <m:t>𝜏</m:t>
                        </m:r>
                      </m:e>
                      <m:sub>
                        <m:r>
                          <a:rPr lang="en-US" sz="4000" i="1">
                            <a:latin typeface="Cambria Math" panose="02040503050406030204" pitchFamily="18" charset="0"/>
                          </a:rPr>
                          <m:t>𝑛</m:t>
                        </m:r>
                      </m:sub>
                    </m:sSub>
                    <m:r>
                      <a:rPr lang="en-US" sz="4000" i="1">
                        <a:latin typeface="Cambria Math" panose="02040503050406030204" pitchFamily="18" charset="0"/>
                      </a:rPr>
                      <m:t>=</m:t>
                    </m:r>
                    <m:f>
                      <m:fPr>
                        <m:ctrlPr>
                          <a:rPr lang="en-US" sz="4000" i="1">
                            <a:latin typeface="Cambria Math"/>
                          </a:rPr>
                        </m:ctrlPr>
                      </m:fPr>
                      <m:num>
                        <m:d>
                          <m:dPr>
                            <m:ctrlPr>
                              <a:rPr lang="en-US" sz="4000" i="1">
                                <a:latin typeface="Cambria Math"/>
                              </a:rPr>
                            </m:ctrlPr>
                          </m:dPr>
                          <m:e>
                            <m:r>
                              <a:rPr lang="en-US" sz="4000" i="1">
                                <a:latin typeface="Cambria Math" panose="02040503050406030204" pitchFamily="18" charset="0"/>
                              </a:rPr>
                              <m:t>𝑛</m:t>
                            </m:r>
                            <m:r>
                              <a:rPr lang="en-US" sz="4000" i="1">
                                <a:latin typeface="Cambria Math" panose="02040503050406030204" pitchFamily="18" charset="0"/>
                              </a:rPr>
                              <m:t> − 1</m:t>
                            </m:r>
                          </m:e>
                        </m:d>
                        <m:r>
                          <a:rPr lang="en-US" sz="4000" i="1">
                            <a:latin typeface="Cambria Math" panose="02040503050406030204" pitchFamily="18" charset="0"/>
                          </a:rPr>
                          <m:t>𝑑</m:t>
                        </m:r>
                        <m:func>
                          <m:funcPr>
                            <m:ctrlPr>
                              <a:rPr lang="en-US" sz="4000" i="1">
                                <a:latin typeface="Cambria Math"/>
                              </a:rPr>
                            </m:ctrlPr>
                          </m:funcPr>
                          <m:fName>
                            <m:r>
                              <m:rPr>
                                <m:sty m:val="p"/>
                              </m:rPr>
                              <a:rPr lang="en-US" sz="4000">
                                <a:latin typeface="Cambria Math" panose="02040503050406030204" pitchFamily="18" charset="0"/>
                              </a:rPr>
                              <m:t>sin</m:t>
                            </m:r>
                          </m:fName>
                          <m:e>
                            <m:d>
                              <m:dPr>
                                <m:ctrlPr>
                                  <a:rPr lang="en-US" sz="4000" i="1">
                                    <a:latin typeface="Cambria Math"/>
                                  </a:rPr>
                                </m:ctrlPr>
                              </m:dPr>
                              <m:e>
                                <m:r>
                                  <a:rPr lang="en-US" sz="4000" i="1">
                                    <a:latin typeface="Cambria Math" panose="02040503050406030204" pitchFamily="18" charset="0"/>
                                    <a:ea typeface="Cambria Math" panose="02040503050406030204" pitchFamily="18" charset="0"/>
                                  </a:rPr>
                                  <m:t>𝜃</m:t>
                                </m:r>
                              </m:e>
                            </m:d>
                          </m:e>
                        </m:func>
                      </m:num>
                      <m:den>
                        <m:r>
                          <a:rPr lang="en-US" sz="4000" i="1">
                            <a:latin typeface="Cambria Math" panose="02040503050406030204" pitchFamily="18" charset="0"/>
                          </a:rPr>
                          <m:t>𝑐</m:t>
                        </m:r>
                      </m:den>
                    </m:f>
                  </m:oMath>
                </a14:m>
                <a:endParaRPr lang="en-US" sz="4000" dirty="0"/>
              </a:p>
            </p:txBody>
          </p:sp>
        </mc:Choice>
        <mc:Fallback xmlns="">
          <p:sp>
            <p:nvSpPr>
              <p:cNvPr id="2" name="Rectangle 1"/>
              <p:cNvSpPr>
                <a:spLocks noRot="1" noChangeAspect="1" noMove="1" noResize="1" noEditPoints="1" noAdjustHandles="1" noChangeArrowheads="1" noChangeShapeType="1" noTextEdit="1"/>
              </p:cNvSpPr>
              <p:nvPr/>
            </p:nvSpPr>
            <p:spPr>
              <a:xfrm>
                <a:off x="637066" y="4377155"/>
                <a:ext cx="6096000" cy="1420069"/>
              </a:xfrm>
              <a:prstGeom prst="rect">
                <a:avLst/>
              </a:prstGeom>
              <a:blipFill rotWithShape="0">
                <a:blip r:embed="rId5"/>
                <a:stretch>
                  <a:fillRect l="-900" t="-2146"/>
                </a:stretch>
              </a:blipFill>
            </p:spPr>
            <p:txBody>
              <a:bodyPr/>
              <a:lstStyle/>
              <a:p>
                <a:r>
                  <a:rPr lang="en-US">
                    <a:noFill/>
                  </a:rPr>
                  <a:t> </a:t>
                </a:r>
              </a:p>
            </p:txBody>
          </p:sp>
        </mc:Fallback>
      </mc:AlternateContent>
      <p:pic>
        <p:nvPicPr>
          <p:cNvPr id="6146" name="Picture 2" descr="C:\Users\TimD\Downloads\plane-wav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1343" y="1461815"/>
            <a:ext cx="4185032" cy="5000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7330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37068" y="237063"/>
            <a:ext cx="10780900" cy="1326321"/>
          </a:xfrm>
        </p:spPr>
        <p:txBody>
          <a:bodyPr/>
          <a:lstStyle/>
          <a:p>
            <a:r>
              <a:rPr lang="en-US" dirty="0" smtClean="0"/>
              <a:t>Array beamforming</a:t>
            </a:r>
            <a:endParaRPr lang="en-US" dirty="0"/>
          </a:p>
        </p:txBody>
      </p:sp>
      <p:sp>
        <p:nvSpPr>
          <p:cNvPr id="2" name="Rectangle 1"/>
          <p:cNvSpPr/>
          <p:nvPr/>
        </p:nvSpPr>
        <p:spPr>
          <a:xfrm>
            <a:off x="637067" y="1630247"/>
            <a:ext cx="5312795" cy="400110"/>
          </a:xfrm>
          <a:prstGeom prst="rect">
            <a:avLst/>
          </a:prstGeom>
        </p:spPr>
        <p:txBody>
          <a:bodyPr wrap="square">
            <a:spAutoFit/>
          </a:bodyPr>
          <a:lstStyle/>
          <a:p>
            <a:pPr marL="285750" indent="-285750">
              <a:spcBef>
                <a:spcPts val="800"/>
              </a:spcBef>
              <a:buFont typeface="Arial" panose="020B0604020202020204" pitchFamily="34" charset="0"/>
              <a:buChar char="•"/>
            </a:pPr>
            <a:r>
              <a:rPr lang="en-US" sz="2000" dirty="0" smtClean="0"/>
              <a:t>Scale to virtually shift microphone n:</a:t>
            </a:r>
            <a:endParaRPr lang="en-US" sz="2000" dirty="0"/>
          </a:p>
        </p:txBody>
      </p:sp>
      <mc:AlternateContent xmlns:mc="http://schemas.openxmlformats.org/markup-compatibility/2006" xmlns:a14="http://schemas.microsoft.com/office/drawing/2010/main">
        <mc:Choice Requires="a14">
          <p:sp>
            <p:nvSpPr>
              <p:cNvPr id="3" name="Rectangle 2"/>
              <p:cNvSpPr/>
              <p:nvPr/>
            </p:nvSpPr>
            <p:spPr>
              <a:xfrm>
                <a:off x="6322293" y="1207888"/>
                <a:ext cx="5161862"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000" i="1">
                              <a:latin typeface="Cambria Math"/>
                            </a:rPr>
                          </m:ctrlPr>
                        </m:sSubPr>
                        <m:e>
                          <m:r>
                            <a:rPr lang="en-US" sz="4000" i="1">
                              <a:latin typeface="Cambria Math" panose="02040503050406030204" pitchFamily="18" charset="0"/>
                            </a:rPr>
                            <m:t>𝑤</m:t>
                          </m:r>
                        </m:e>
                        <m:sub>
                          <m:r>
                            <a:rPr lang="en-US" sz="4000" i="1">
                              <a:latin typeface="Cambria Math" panose="02040503050406030204" pitchFamily="18" charset="0"/>
                            </a:rPr>
                            <m:t>𝑛</m:t>
                          </m:r>
                        </m:sub>
                      </m:sSub>
                      <m:d>
                        <m:dPr>
                          <m:ctrlPr>
                            <a:rPr lang="en-US" sz="4000" i="1">
                              <a:latin typeface="Cambria Math"/>
                            </a:rPr>
                          </m:ctrlPr>
                        </m:dPr>
                        <m:e>
                          <m:r>
                            <a:rPr lang="en-US" sz="4000" i="1">
                              <a:latin typeface="Cambria Math" panose="02040503050406030204" pitchFamily="18" charset="0"/>
                            </a:rPr>
                            <m:t>𝑓</m:t>
                          </m:r>
                          <m:r>
                            <a:rPr lang="en-US" sz="4000" i="1">
                              <a:latin typeface="Cambria Math" panose="02040503050406030204" pitchFamily="18" charset="0"/>
                            </a:rPr>
                            <m:t>,</m:t>
                          </m:r>
                          <m:r>
                            <a:rPr lang="en-US" sz="4000" i="1">
                              <a:latin typeface="Cambria Math" panose="02040503050406030204" pitchFamily="18" charset="0"/>
                              <a:ea typeface="Cambria Math" panose="02040503050406030204" pitchFamily="18" charset="0"/>
                            </a:rPr>
                            <m:t>𝜃</m:t>
                          </m:r>
                        </m:e>
                      </m:d>
                      <m:r>
                        <a:rPr lang="en-US" sz="4000" i="1">
                          <a:latin typeface="Cambria Math" panose="02040503050406030204" pitchFamily="18" charset="0"/>
                        </a:rPr>
                        <m:t>=</m:t>
                      </m:r>
                      <m:f>
                        <m:fPr>
                          <m:ctrlPr>
                            <a:rPr lang="en-US" sz="4000" i="1">
                              <a:latin typeface="Cambria Math"/>
                            </a:rPr>
                          </m:ctrlPr>
                        </m:fPr>
                        <m:num>
                          <m:r>
                            <a:rPr lang="en-US" sz="4000" i="1">
                              <a:latin typeface="Cambria Math" panose="02040503050406030204" pitchFamily="18" charset="0"/>
                            </a:rPr>
                            <m:t>1</m:t>
                          </m:r>
                        </m:num>
                        <m:den>
                          <m:r>
                            <a:rPr lang="en-US" sz="4000" i="1">
                              <a:latin typeface="Cambria Math" panose="02040503050406030204" pitchFamily="18" charset="0"/>
                            </a:rPr>
                            <m:t>𝑁</m:t>
                          </m:r>
                        </m:den>
                      </m:f>
                      <m:sSup>
                        <m:sSupPr>
                          <m:ctrlPr>
                            <a:rPr lang="en-US" sz="4000" i="1">
                              <a:latin typeface="Cambria Math"/>
                            </a:rPr>
                          </m:ctrlPr>
                        </m:sSupPr>
                        <m:e>
                          <m:r>
                            <a:rPr lang="en-US" sz="4000" i="1">
                              <a:latin typeface="Cambria Math" panose="02040503050406030204" pitchFamily="18" charset="0"/>
                            </a:rPr>
                            <m:t>𝑒</m:t>
                          </m:r>
                        </m:e>
                        <m:sup>
                          <m:r>
                            <a:rPr lang="en-US" sz="4000" i="1">
                              <a:latin typeface="Cambria Math" panose="02040503050406030204" pitchFamily="18" charset="0"/>
                            </a:rPr>
                            <m:t>−</m:t>
                          </m:r>
                          <m:r>
                            <a:rPr lang="en-US" sz="4000" i="1">
                              <a:latin typeface="Cambria Math" panose="02040503050406030204" pitchFamily="18" charset="0"/>
                            </a:rPr>
                            <m:t>𝑗</m:t>
                          </m:r>
                          <m:r>
                            <a:rPr lang="en-US" sz="4000" i="1">
                              <a:latin typeface="Cambria Math" panose="02040503050406030204" pitchFamily="18" charset="0"/>
                            </a:rPr>
                            <m:t>2</m:t>
                          </m:r>
                          <m:r>
                            <a:rPr lang="en-US" sz="4000" i="1">
                              <a:latin typeface="Cambria Math" panose="02040503050406030204" pitchFamily="18" charset="0"/>
                              <a:ea typeface="Cambria Math" panose="02040503050406030204" pitchFamily="18" charset="0"/>
                            </a:rPr>
                            <m:t>𝜋</m:t>
                          </m:r>
                          <m:r>
                            <a:rPr lang="en-US" sz="4000" i="1">
                              <a:latin typeface="Cambria Math" panose="02040503050406030204" pitchFamily="18" charset="0"/>
                              <a:ea typeface="Cambria Math" panose="02040503050406030204" pitchFamily="18" charset="0"/>
                            </a:rPr>
                            <m:t>𝑓</m:t>
                          </m:r>
                          <m:sSub>
                            <m:sSubPr>
                              <m:ctrlPr>
                                <a:rPr lang="en-US" sz="4000" i="1">
                                  <a:latin typeface="Cambria Math"/>
                                  <a:ea typeface="Cambria Math" panose="02040503050406030204" pitchFamily="18" charset="0"/>
                                </a:rPr>
                              </m:ctrlPr>
                            </m:sSubPr>
                            <m:e>
                              <m:r>
                                <a:rPr lang="en-US" sz="4000" i="1">
                                  <a:latin typeface="Cambria Math" panose="02040503050406030204" pitchFamily="18" charset="0"/>
                                  <a:ea typeface="Cambria Math" panose="02040503050406030204" pitchFamily="18" charset="0"/>
                                </a:rPr>
                                <m:t>𝜏</m:t>
                              </m:r>
                            </m:e>
                            <m:sub>
                              <m:r>
                                <a:rPr lang="en-US" sz="4000" i="1">
                                  <a:latin typeface="Cambria Math" panose="02040503050406030204" pitchFamily="18" charset="0"/>
                                  <a:ea typeface="Cambria Math" panose="02040503050406030204" pitchFamily="18" charset="0"/>
                                </a:rPr>
                                <m:t>𝑛</m:t>
                              </m:r>
                            </m:sub>
                          </m:sSub>
                        </m:sup>
                      </m:sSup>
                    </m:oMath>
                  </m:oMathPara>
                </a14:m>
                <a:endParaRPr lang="en-US" sz="4000" dirty="0"/>
              </a:p>
            </p:txBody>
          </p:sp>
        </mc:Choice>
        <mc:Fallback xmlns="">
          <p:sp>
            <p:nvSpPr>
              <p:cNvPr id="3" name="Rectangle 2"/>
              <p:cNvSpPr>
                <a:spLocks noRot="1" noChangeAspect="1" noMove="1" noResize="1" noEditPoints="1" noAdjustHandles="1" noChangeArrowheads="1" noChangeShapeType="1" noTextEdit="1"/>
              </p:cNvSpPr>
              <p:nvPr/>
            </p:nvSpPr>
            <p:spPr>
              <a:xfrm>
                <a:off x="6322293" y="1207888"/>
                <a:ext cx="5161862" cy="1244828"/>
              </a:xfrm>
              <a:prstGeom prst="rect">
                <a:avLst/>
              </a:prstGeom>
              <a:blipFill rotWithShape="1">
                <a:blip r:embed="rId3"/>
                <a:stretch>
                  <a:fillRect/>
                </a:stretch>
              </a:blipFill>
            </p:spPr>
            <p:txBody>
              <a:bodyPr/>
              <a:lstStyle/>
              <a:p>
                <a:r>
                  <a:rPr lang="en-US">
                    <a:noFill/>
                  </a:rPr>
                  <a:t> </a:t>
                </a:r>
              </a:p>
            </p:txBody>
          </p:sp>
        </mc:Fallback>
      </mc:AlternateContent>
      <p:pic>
        <p:nvPicPr>
          <p:cNvPr id="6146" name="Picture 2" descr="C:\Users\TimD\Dropbox\Courses\Capstone\MATLAB Files\PRES_POLAR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579" y="2601556"/>
            <a:ext cx="4541745" cy="402016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TimD\Dropbox\Courses\Capstone\MATLAB Files\PRES_POLAR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7653" y="2601556"/>
            <a:ext cx="4535780" cy="4020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2678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4" y="313509"/>
            <a:ext cx="10353761" cy="1326321"/>
          </a:xfrm>
        </p:spPr>
        <p:txBody>
          <a:bodyPr/>
          <a:lstStyle/>
          <a:p>
            <a:r>
              <a:rPr lang="en-US" dirty="0" smtClean="0"/>
              <a:t>Human Hearing &amp; Speech</a:t>
            </a:r>
            <a:endParaRPr lang="en-US" dirty="0"/>
          </a:p>
        </p:txBody>
      </p:sp>
      <p:pic>
        <p:nvPicPr>
          <p:cNvPr id="5" name="Picture 2" descr="Screen Shot 2015-08-12 at 11.06.36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154" y="2643294"/>
            <a:ext cx="5881520" cy="30795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2" descr="https://lh4.googleusercontent.com/RRmwbkgvltnaoBxVzf_bR9hrCTMcBiigO9pKZYI9pQdfmViZeRlrQrejEPfWydDdyEv5dAd1e5thDmxT1op3D6MNlK94gQNx1q-Nti-QNpZvA8ZQoUvP6wsbAP1fErbB-CD1Gmje2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3941" y="1785258"/>
            <a:ext cx="5634148" cy="479566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6479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17" y="2066015"/>
            <a:ext cx="5929773" cy="968829"/>
          </a:xfrm>
        </p:spPr>
        <p:txBody>
          <a:bodyPr>
            <a:normAutofit/>
          </a:bodyPr>
          <a:lstStyle/>
          <a:p>
            <a:r>
              <a:rPr lang="en-US" sz="3400" dirty="0" smtClean="0"/>
              <a:t>Composite array</a:t>
            </a:r>
            <a:endParaRPr lang="en-US" sz="3400" dirty="0"/>
          </a:p>
        </p:txBody>
      </p:sp>
      <p:sp>
        <p:nvSpPr>
          <p:cNvPr id="6" name="Text Placeholder 5"/>
          <p:cNvSpPr>
            <a:spLocks noGrp="1"/>
          </p:cNvSpPr>
          <p:nvPr>
            <p:ph type="body" sz="half" idx="2"/>
          </p:nvPr>
        </p:nvSpPr>
        <p:spPr>
          <a:xfrm>
            <a:off x="780613" y="3332156"/>
            <a:ext cx="5934950" cy="1728575"/>
          </a:xfrm>
        </p:spPr>
        <p:txBody>
          <a:bodyPr/>
          <a:lstStyle/>
          <a:p>
            <a:pPr marL="285750" indent="-285750" algn="l">
              <a:buFont typeface="Arial" panose="020B0604020202020204" pitchFamily="34" charset="0"/>
              <a:buChar char="•"/>
            </a:pPr>
            <a:r>
              <a:rPr lang="en-US" sz="2000" dirty="0" smtClean="0"/>
              <a:t>Human Speech spans ~ 400 – 4000 Hz</a:t>
            </a:r>
          </a:p>
          <a:p>
            <a:pPr marL="285750" indent="-285750" algn="l">
              <a:buFont typeface="Arial" panose="020B0604020202020204" pitchFamily="34" charset="0"/>
              <a:buChar char="•"/>
            </a:pPr>
            <a:r>
              <a:rPr lang="en-US" sz="2000" dirty="0" smtClean="0"/>
              <a:t>Wavelengths span 86 – 8.6 cm </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453" y="421131"/>
            <a:ext cx="4927839" cy="6081676"/>
          </a:xfrm>
          <a:prstGeom prst="rect">
            <a:avLst/>
          </a:prstGeom>
        </p:spPr>
      </p:pic>
    </p:spTree>
    <p:extLst>
      <p:ext uri="{BB962C8B-B14F-4D97-AF65-F5344CB8AC3E}">
        <p14:creationId xmlns:p14="http://schemas.microsoft.com/office/powerpoint/2010/main" val="23823503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68789" y="0"/>
            <a:ext cx="8514871" cy="764088"/>
          </a:xfrm>
        </p:spPr>
        <p:txBody>
          <a:bodyPr>
            <a:normAutofit/>
          </a:bodyPr>
          <a:lstStyle/>
          <a:p>
            <a:r>
              <a:rPr lang="en-US" sz="3400" dirty="0" smtClean="0"/>
              <a:t>Real-time FIR filtering</a:t>
            </a:r>
            <a:endParaRPr lang="en-US" sz="3400" dirty="0"/>
          </a:p>
        </p:txBody>
      </p:sp>
      <p:pic>
        <p:nvPicPr>
          <p:cNvPr id="7"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54210" y="914400"/>
            <a:ext cx="9483576" cy="5191388"/>
          </a:xfrm>
        </p:spPr>
      </p:pic>
      <p:sp>
        <p:nvSpPr>
          <p:cNvPr id="2" name="Rectangle 1"/>
          <p:cNvSpPr/>
          <p:nvPr/>
        </p:nvSpPr>
        <p:spPr>
          <a:xfrm>
            <a:off x="1439288" y="6269108"/>
            <a:ext cx="1840568" cy="369332"/>
          </a:xfrm>
          <a:prstGeom prst="rect">
            <a:avLst/>
          </a:prstGeom>
        </p:spPr>
        <p:txBody>
          <a:bodyPr wrap="none">
            <a:spAutoFit/>
          </a:bodyPr>
          <a:lstStyle/>
          <a:p>
            <a:pPr marL="285750" indent="-285750">
              <a:buFont typeface="Arial" panose="020B0604020202020204" pitchFamily="34" charset="0"/>
              <a:buChar char="•"/>
            </a:pPr>
            <a:r>
              <a:rPr lang="en-US" dirty="0"/>
              <a:t>Linear phase</a:t>
            </a:r>
          </a:p>
        </p:txBody>
      </p:sp>
      <p:sp>
        <p:nvSpPr>
          <p:cNvPr id="3" name="Rectangle 2"/>
          <p:cNvSpPr/>
          <p:nvPr/>
        </p:nvSpPr>
        <p:spPr>
          <a:xfrm>
            <a:off x="4716967" y="6269108"/>
            <a:ext cx="2863861" cy="369332"/>
          </a:xfrm>
          <a:prstGeom prst="rect">
            <a:avLst/>
          </a:prstGeom>
        </p:spPr>
        <p:txBody>
          <a:bodyPr wrap="none">
            <a:spAutoFit/>
          </a:bodyPr>
          <a:lstStyle/>
          <a:p>
            <a:pPr marL="285750" indent="-285750">
              <a:buFont typeface="Arial" panose="020B0604020202020204" pitchFamily="34" charset="0"/>
              <a:buChar char="•"/>
            </a:pPr>
            <a:r>
              <a:rPr lang="en-US" dirty="0"/>
              <a:t>Constant group </a:t>
            </a:r>
            <a:r>
              <a:rPr lang="en-US" dirty="0" smtClean="0"/>
              <a:t>delays</a:t>
            </a:r>
            <a:endParaRPr lang="en-US" dirty="0"/>
          </a:p>
        </p:txBody>
      </p:sp>
      <p:sp>
        <p:nvSpPr>
          <p:cNvPr id="4" name="Rectangle 3"/>
          <p:cNvSpPr/>
          <p:nvPr/>
        </p:nvSpPr>
        <p:spPr>
          <a:xfrm>
            <a:off x="8452243" y="6269108"/>
            <a:ext cx="2255874" cy="369332"/>
          </a:xfrm>
          <a:prstGeom prst="rect">
            <a:avLst/>
          </a:prstGeom>
        </p:spPr>
        <p:txBody>
          <a:bodyPr wrap="none">
            <a:spAutoFit/>
          </a:bodyPr>
          <a:lstStyle/>
          <a:p>
            <a:pPr marL="285750" indent="-285750">
              <a:buFont typeface="Arial" panose="020B0604020202020204" pitchFamily="34" charset="0"/>
              <a:buChar char="•"/>
            </a:pPr>
            <a:r>
              <a:rPr lang="en-US" dirty="0"/>
              <a:t>Inherently stable</a:t>
            </a:r>
          </a:p>
        </p:txBody>
      </p:sp>
    </p:spTree>
    <p:extLst>
      <p:ext uri="{BB962C8B-B14F-4D97-AF65-F5344CB8AC3E}">
        <p14:creationId xmlns:p14="http://schemas.microsoft.com/office/powerpoint/2010/main" val="279091741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xmlns=""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992</TotalTime>
  <Words>634</Words>
  <Application>Microsoft Office PowerPoint</Application>
  <PresentationFormat>Custom</PresentationFormat>
  <Paragraphs>154</Paragraphs>
  <Slides>24</Slides>
  <Notes>18</Notes>
  <HiddenSlides>0</HiddenSlides>
  <MMClips>6</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Damask</vt:lpstr>
      <vt:lpstr>SoundSelect Array System (SSAS)</vt:lpstr>
      <vt:lpstr>The Problem – Hearing Loss</vt:lpstr>
      <vt:lpstr>Existing Solutions</vt:lpstr>
      <vt:lpstr>Our Solution</vt:lpstr>
      <vt:lpstr>array beamforming</vt:lpstr>
      <vt:lpstr>Array beamforming</vt:lpstr>
      <vt:lpstr>Human Hearing &amp; Speech</vt:lpstr>
      <vt:lpstr>Composite array</vt:lpstr>
      <vt:lpstr>Real-time FIR filtering</vt:lpstr>
      <vt:lpstr>PowerPoint Presentation</vt:lpstr>
      <vt:lpstr>ZedBoard</vt:lpstr>
      <vt:lpstr>Control &amp; Operation</vt:lpstr>
      <vt:lpstr>Predicted vs actual results</vt:lpstr>
      <vt:lpstr>Budget &amp; Cost sheet</vt:lpstr>
      <vt:lpstr>Future Steps</vt:lpstr>
      <vt:lpstr>Thank you</vt:lpstr>
      <vt:lpstr>PowerPoint Presentation</vt:lpstr>
      <vt:lpstr>Predicted vs actual results</vt:lpstr>
      <vt:lpstr>Audio codecs</vt:lpstr>
      <vt:lpstr>Mems microphones</vt:lpstr>
      <vt:lpstr>Microphone Array</vt:lpstr>
      <vt:lpstr>Loud Environment</vt:lpstr>
      <vt:lpstr>PowerPoint Presentation</vt:lpstr>
      <vt:lpstr>PowerPoint Presentation</vt:lpstr>
    </vt:vector>
  </TitlesOfParts>
  <Company>Northeastern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SoundSelect Array System (SSAS)</dc:title>
  <dc:creator>Mark J Long</dc:creator>
  <cp:lastModifiedBy>TimD</cp:lastModifiedBy>
  <cp:revision>81</cp:revision>
  <dcterms:created xsi:type="dcterms:W3CDTF">2015-12-01T20:17:31Z</dcterms:created>
  <dcterms:modified xsi:type="dcterms:W3CDTF">2015-12-03T03:14:57Z</dcterms:modified>
</cp:coreProperties>
</file>